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67" r:id="rId1"/>
    <p:sldMasterId id="2147483839" r:id="rId2"/>
    <p:sldMasterId id="2147483859" r:id="rId3"/>
    <p:sldMasterId id="2147483871" r:id="rId4"/>
  </p:sldMasterIdLst>
  <p:notesMasterIdLst>
    <p:notesMasterId r:id="rId12"/>
  </p:notesMasterIdLst>
  <p:handoutMasterIdLst>
    <p:handoutMasterId r:id="rId13"/>
  </p:handoutMasterIdLst>
  <p:sldIdLst>
    <p:sldId id="278" r:id="rId5"/>
    <p:sldId id="285" r:id="rId6"/>
    <p:sldId id="292" r:id="rId7"/>
    <p:sldId id="298" r:id="rId8"/>
    <p:sldId id="297" r:id="rId9"/>
    <p:sldId id="299" r:id="rId10"/>
    <p:sldId id="300" r:id="rId11"/>
  </p:sldIdLst>
  <p:sldSz cx="9144000" cy="6858000" type="screen4x3"/>
  <p:notesSz cx="6985000" cy="92837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bg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600" b="1" kern="1200">
        <a:solidFill>
          <a:schemeClr val="bg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600" b="1" kern="1200">
        <a:solidFill>
          <a:schemeClr val="bg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600" b="1" kern="1200">
        <a:solidFill>
          <a:schemeClr val="bg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600" b="1" kern="1200">
        <a:solidFill>
          <a:schemeClr val="bg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ECFF"/>
    <a:srgbClr val="008000"/>
    <a:srgbClr val="339966"/>
    <a:srgbClr val="182260"/>
    <a:srgbClr val="009900"/>
    <a:srgbClr val="1C295B"/>
    <a:srgbClr val="CCFFCC"/>
    <a:srgbClr val="33CC33"/>
    <a:srgbClr val="1C22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19" autoAdjust="0"/>
    <p:restoredTop sz="48552" autoAdjust="0"/>
  </p:normalViewPr>
  <p:slideViewPr>
    <p:cSldViewPr snapToGrid="0" showGuides="1">
      <p:cViewPr varScale="1">
        <p:scale>
          <a:sx n="80" d="100"/>
          <a:sy n="80" d="100"/>
        </p:scale>
        <p:origin x="-1291" y="-72"/>
      </p:cViewPr>
      <p:guideLst>
        <p:guide orient="horz" pos="135"/>
        <p:guide pos="28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>
        <p:scale>
          <a:sx n="65" d="100"/>
          <a:sy n="65" d="100"/>
        </p:scale>
        <p:origin x="-2477" y="-14"/>
      </p:cViewPr>
      <p:guideLst>
        <p:guide orient="horz" pos="2925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883321364385623E-2"/>
          <c:y val="0.20655128981209511"/>
          <c:w val="0.86937138285577509"/>
          <c:h val="0.67188220072811955"/>
        </c:manualLayout>
      </c:layout>
      <c:ofPieChart>
        <c:ofPieType val="bar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WOSB FY13 Obligations</c:v>
                </c:pt>
              </c:strCache>
            </c:strRef>
          </c:tx>
          <c:spPr>
            <a:ln w="6350"/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6350">
                <a:solidFill>
                  <a:srgbClr val="000000"/>
                </a:solidFill>
              </a:ln>
            </c:spPr>
          </c:dPt>
          <c:dPt>
            <c:idx val="1"/>
            <c:bubble3D val="0"/>
            <c:spPr>
              <a:solidFill>
                <a:srgbClr val="CCECFF"/>
              </a:solidFill>
              <a:ln w="6350">
                <a:solidFill>
                  <a:srgbClr val="000000"/>
                </a:solidFill>
              </a:ln>
            </c:spPr>
          </c:dPt>
          <c:dPt>
            <c:idx val="2"/>
            <c:bubble3D val="0"/>
            <c:spPr>
              <a:solidFill>
                <a:srgbClr val="990000"/>
              </a:solidFill>
              <a:ln w="6350"/>
            </c:spPr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6350">
                <a:solidFill>
                  <a:srgbClr val="000000"/>
                </a:solidFill>
              </a:ln>
            </c:spPr>
          </c:dPt>
          <c:dPt>
            <c:idx val="4"/>
            <c:bubble3D val="0"/>
            <c:spPr>
              <a:solidFill>
                <a:schemeClr val="accent1">
                  <a:lumMod val="75000"/>
                </a:schemeClr>
              </a:solidFill>
              <a:ln w="6350">
                <a:solidFill>
                  <a:srgbClr val="000000"/>
                </a:solidFill>
              </a:ln>
            </c:spPr>
          </c:dPt>
          <c:dPt>
            <c:idx val="5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rgbClr val="000000"/>
                </a:solidFill>
              </a:ln>
            </c:spPr>
          </c:dPt>
          <c:dPt>
            <c:idx val="6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ln w="6350">
                <a:solidFill>
                  <a:srgbClr val="000000"/>
                </a:solidFill>
              </a:ln>
            </c:spPr>
          </c:dPt>
          <c:dPt>
            <c:idx val="7"/>
            <c:bubble3D val="0"/>
            <c:spPr>
              <a:solidFill>
                <a:srgbClr val="0000FF"/>
              </a:solidFill>
              <a:ln w="6350"/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-6.9691392429468799E-2"/>
                  <c:y val="8.2368407471690528E-4"/>
                </c:manualLayout>
              </c:layout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085021934174213"/>
                  <c:y val="3.6848488305451663E-2"/>
                </c:manualLayout>
              </c:layout>
              <c:spPr/>
              <c:txPr>
                <a:bodyPr/>
                <a:lstStyle/>
                <a:p>
                  <a:pPr>
                    <a:defRPr sz="11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layout>
                <c:manualLayout>
                  <c:x val="-0.14706345785414079"/>
                  <c:y val="-9.36790678766379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Total Obs</c:v>
                </c:pt>
                <c:pt idx="1">
                  <c:v>SB Obs</c:v>
                </c:pt>
                <c:pt idx="4">
                  <c:v>EDWOSB Obs</c:v>
                </c:pt>
                <c:pt idx="5">
                  <c:v>WOSB Obs</c:v>
                </c:pt>
              </c:strCache>
            </c:strRef>
          </c:cat>
          <c:val>
            <c:numRef>
              <c:f>Sheet1!$B$2:$B$7</c:f>
              <c:numCache>
                <c:formatCode>"$"#,##0.0"B"</c:formatCode>
                <c:ptCount val="6"/>
                <c:pt idx="0">
                  <c:v>23.4</c:v>
                </c:pt>
                <c:pt idx="1">
                  <c:v>1.3</c:v>
                </c:pt>
                <c:pt idx="4" formatCode="&quot;$&quot;#,##0.00000&quot;B&quot;">
                  <c:v>7.2500000000000004E-3</c:v>
                </c:pt>
                <c:pt idx="5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4"/>
        <c:secondPieSize val="75"/>
        <c:serLines/>
      </c:of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457764" y="8928764"/>
            <a:ext cx="458781" cy="2780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572" tIns="45784" rIns="91572" bIns="45784">
            <a:spAutoFit/>
          </a:bodyPr>
          <a:lstStyle/>
          <a:p>
            <a:pPr algn="ctr" defTabSz="915114" eaLnBrk="0" hangingPunct="0">
              <a:spcBef>
                <a:spcPct val="50000"/>
              </a:spcBef>
              <a:defRPr/>
            </a:pPr>
            <a:fld id="{8B18970B-E479-4D8A-81AA-1C5F8236C0FE}" type="slidenum">
              <a:rPr lang="en-US" sz="1200" b="0">
                <a:solidFill>
                  <a:schemeClr val="tx1"/>
                </a:solidFill>
                <a:ea typeface="+mn-ea"/>
              </a:rPr>
              <a:pPr algn="ctr" defTabSz="915114" eaLnBrk="0" hangingPunct="0">
                <a:spcBef>
                  <a:spcPct val="50000"/>
                </a:spcBef>
                <a:defRPr/>
              </a:pPr>
              <a:t>‹#›</a:t>
            </a:fld>
            <a:endParaRPr lang="en-US" sz="1200" b="0" dirty="0">
              <a:solidFill>
                <a:schemeClr val="tx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00738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974" y="4260031"/>
            <a:ext cx="5121052" cy="4328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931" tIns="45649" rIns="92931" bIns="456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7270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490538"/>
            <a:ext cx="4651375" cy="3489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457764" y="8928764"/>
            <a:ext cx="458781" cy="2780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572" tIns="45784" rIns="91572" bIns="45784">
            <a:spAutoFit/>
          </a:bodyPr>
          <a:lstStyle/>
          <a:p>
            <a:pPr algn="ctr" defTabSz="915114" eaLnBrk="0" hangingPunct="0">
              <a:spcBef>
                <a:spcPct val="50000"/>
              </a:spcBef>
              <a:defRPr/>
            </a:pPr>
            <a:fld id="{06CF54E3-2E5F-46E2-9A99-9B21DDE955E8}" type="slidenum">
              <a:rPr lang="en-US" sz="1200" b="0">
                <a:solidFill>
                  <a:schemeClr val="tx1"/>
                </a:solidFill>
                <a:ea typeface="+mn-ea"/>
              </a:rPr>
              <a:pPr algn="ctr" defTabSz="915114" eaLnBrk="0" hangingPunct="0">
                <a:spcBef>
                  <a:spcPct val="50000"/>
                </a:spcBef>
                <a:defRPr/>
              </a:pPr>
              <a:t>‹#›</a:t>
            </a:fld>
            <a:endParaRPr lang="en-US" sz="1200" b="0" dirty="0">
              <a:solidFill>
                <a:schemeClr val="tx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45740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5425" indent="-225425" algn="l" rtl="0" eaLnBrk="0" fontAlgn="base" hangingPunct="0">
      <a:spcBef>
        <a:spcPct val="30000"/>
      </a:spcBef>
      <a:spcAft>
        <a:spcPct val="0"/>
      </a:spcAft>
      <a:buChar char="•"/>
      <a:defRPr sz="1400" b="0" kern="1200">
        <a:solidFill>
          <a:schemeClr val="tx1"/>
        </a:solidFill>
        <a:latin typeface="+mn-lt"/>
        <a:ea typeface="+mn-ea"/>
        <a:cs typeface="Arial" charset="0"/>
      </a:defRPr>
    </a:lvl1pPr>
    <a:lvl2pPr marL="569913" indent="-169863" algn="l" rtl="0" eaLnBrk="0" fontAlgn="base" hangingPunct="0">
      <a:spcBef>
        <a:spcPct val="30000"/>
      </a:spcBef>
      <a:spcAft>
        <a:spcPct val="0"/>
      </a:spcAft>
      <a:buFont typeface="Arial" charset="0"/>
      <a:buChar char="–"/>
      <a:defRPr sz="1200" b="0" kern="1200">
        <a:solidFill>
          <a:schemeClr val="tx1"/>
        </a:solidFill>
        <a:latin typeface="+mn-lt"/>
        <a:ea typeface="+mn-ea"/>
        <a:cs typeface="Arial" charset="0"/>
      </a:defRPr>
    </a:lvl2pPr>
    <a:lvl3pPr marL="914400" indent="-230188" algn="l" rtl="0" eaLnBrk="0" fontAlgn="base" hangingPunct="0">
      <a:spcBef>
        <a:spcPct val="30000"/>
      </a:spcBef>
      <a:spcAft>
        <a:spcPct val="0"/>
      </a:spcAft>
      <a:buChar char="•"/>
      <a:defRPr sz="1200" b="0" kern="1200">
        <a:solidFill>
          <a:schemeClr val="tx1"/>
        </a:solidFill>
        <a:latin typeface="+mn-lt"/>
        <a:ea typeface="+mn-ea"/>
        <a:cs typeface="Arial" charset="0"/>
      </a:defRPr>
    </a:lvl3pPr>
    <a:lvl4pPr marL="1258888" indent="-230188" algn="l" rtl="0" eaLnBrk="0" fontAlgn="base" hangingPunct="0">
      <a:spcBef>
        <a:spcPct val="30000"/>
      </a:spcBef>
      <a:spcAft>
        <a:spcPct val="0"/>
      </a:spcAft>
      <a:buFont typeface="Arial" charset="0"/>
      <a:buChar char="–"/>
      <a:defRPr sz="1200" b="0" kern="1200">
        <a:solidFill>
          <a:schemeClr val="tx1"/>
        </a:solidFill>
        <a:latin typeface="+mn-lt"/>
        <a:ea typeface="+mn-ea"/>
        <a:cs typeface="Arial" charset="0"/>
      </a:defRPr>
    </a:lvl4pPr>
    <a:lvl5pPr marL="1603375" indent="-230188" algn="l" rtl="0" eaLnBrk="0" fontAlgn="base" hangingPunct="0">
      <a:spcBef>
        <a:spcPct val="30000"/>
      </a:spcBef>
      <a:spcAft>
        <a:spcPct val="0"/>
      </a:spcAft>
      <a:buChar char="•"/>
      <a:defRPr sz="1200" b="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718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517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5225" y="490538"/>
            <a:ext cx="4654550" cy="3490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583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5225" y="490538"/>
            <a:ext cx="4654550" cy="3490912"/>
          </a:xfrm>
        </p:spPr>
      </p:sp>
      <p:sp>
        <p:nvSpPr>
          <p:cNvPr id="4" name="Notes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581401"/>
            <a:ext cx="9144000" cy="71691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5517516" y="5130802"/>
            <a:ext cx="2916237" cy="28447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1">
                <a:latin typeface="Arial Narrow" pitchFamily="34" charset="0"/>
              </a:defRPr>
            </a:lvl1pPr>
          </a:lstStyle>
          <a:p>
            <a:pPr lvl="0"/>
            <a:r>
              <a:rPr lang="en-US" b="1" dirty="0" smtClean="0">
                <a:latin typeface="Arial Narrow" pitchFamily="34" charset="0"/>
              </a:rPr>
              <a:t>NAME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5517516" y="5831842"/>
            <a:ext cx="2916237" cy="28447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400" b="1">
                <a:latin typeface="Arial Narrow" pitchFamily="34" charset="0"/>
              </a:defRPr>
            </a:lvl1pPr>
          </a:lstStyle>
          <a:p>
            <a:pPr lvl="0"/>
            <a:r>
              <a:rPr lang="en-US" b="1" dirty="0" smtClean="0">
                <a:latin typeface="Arial Narrow" pitchFamily="34" charset="0"/>
              </a:rPr>
              <a:t>NAME</a:t>
            </a:r>
            <a:endParaRPr lang="en-US" dirty="0"/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8" hasCustomPrompt="1"/>
          </p:nvPr>
        </p:nvSpPr>
        <p:spPr>
          <a:xfrm>
            <a:off x="7012919" y="4734560"/>
            <a:ext cx="1517418" cy="223203"/>
          </a:xfrm>
          <a:prstGeom prst="rect">
            <a:avLst/>
          </a:prstGeom>
        </p:spPr>
        <p:txBody>
          <a:bodyPr/>
          <a:lstStyle>
            <a:lvl1pPr algn="r">
              <a:buFontTx/>
              <a:buNone/>
              <a:defRPr sz="1100" b="1" i="1" baseline="0">
                <a:latin typeface="+mn-lt"/>
              </a:defRPr>
            </a:lvl1pPr>
          </a:lstStyle>
          <a:p>
            <a:pPr lvl="0"/>
            <a:r>
              <a:rPr lang="en-US" sz="1100" b="1" i="1" dirty="0" smtClean="0">
                <a:latin typeface="+mn-lt"/>
              </a:rPr>
              <a:t>DAY MONTH YEAR</a:t>
            </a:r>
            <a:endParaRPr lang="en-US" dirty="0"/>
          </a:p>
        </p:txBody>
      </p:sp>
      <p:sp>
        <p:nvSpPr>
          <p:cNvPr id="11" name="Text Placeholder 16"/>
          <p:cNvSpPr>
            <a:spLocks noGrp="1"/>
          </p:cNvSpPr>
          <p:nvPr>
            <p:ph type="body" sz="quarter" idx="19" hasCustomPrompt="1"/>
          </p:nvPr>
        </p:nvSpPr>
        <p:spPr>
          <a:xfrm>
            <a:off x="5517515" y="5435602"/>
            <a:ext cx="2946400" cy="23336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 b="0">
                <a:latin typeface="+mj-lt"/>
              </a:defRPr>
            </a:lvl1pPr>
          </a:lstStyle>
          <a:p>
            <a:pPr lvl="0"/>
            <a:r>
              <a:rPr lang="en-US" sz="900" b="1" dirty="0" smtClean="0">
                <a:latin typeface="+mj-lt"/>
              </a:rPr>
              <a:t>TITLE</a:t>
            </a:r>
            <a:endParaRPr lang="en-US" dirty="0"/>
          </a:p>
        </p:txBody>
      </p:sp>
      <p:sp>
        <p:nvSpPr>
          <p:cNvPr id="12" name="Text Placeholder 16"/>
          <p:cNvSpPr>
            <a:spLocks noGrp="1"/>
          </p:cNvSpPr>
          <p:nvPr>
            <p:ph type="body" sz="quarter" idx="20" hasCustomPrompt="1"/>
          </p:nvPr>
        </p:nvSpPr>
        <p:spPr>
          <a:xfrm>
            <a:off x="5517515" y="6136642"/>
            <a:ext cx="2946400" cy="23336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 b="0">
                <a:latin typeface="+mj-lt"/>
              </a:defRPr>
            </a:lvl1pPr>
          </a:lstStyle>
          <a:p>
            <a:pPr lvl="0"/>
            <a:r>
              <a:rPr lang="en-US" sz="900" b="1" dirty="0" smtClean="0">
                <a:latin typeface="+mj-lt"/>
              </a:rPr>
              <a:t>TITLE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5517515" y="4978402"/>
            <a:ext cx="223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00" b="1" i="1" dirty="0" smtClean="0">
                <a:solidFill>
                  <a:srgbClr val="1C295B"/>
                </a:solidFill>
                <a:latin typeface="Arial Narrow" pitchFamily="34" charset="0"/>
              </a:rPr>
              <a:t>PRESENTED TO:</a:t>
            </a:r>
            <a:endParaRPr lang="en-US" sz="1000" b="1" i="1" dirty="0">
              <a:solidFill>
                <a:srgbClr val="1C295B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5517515" y="5679442"/>
            <a:ext cx="1849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i="1" dirty="0" smtClean="0">
                <a:solidFill>
                  <a:srgbClr val="1C295B"/>
                </a:solidFill>
                <a:latin typeface="Arial Narrow" pitchFamily="34" charset="0"/>
              </a:rPr>
              <a:t>PRESENTED BY:</a:t>
            </a:r>
            <a:endParaRPr lang="en-US" sz="1000" b="1" i="1" dirty="0">
              <a:solidFill>
                <a:srgbClr val="1C295B"/>
              </a:solidFill>
              <a:latin typeface="Arial Narrow" pitchFamily="34" charset="0"/>
            </a:endParaRPr>
          </a:p>
        </p:txBody>
      </p:sp>
      <p:sp>
        <p:nvSpPr>
          <p:cNvPr id="15" name="Line 10"/>
          <p:cNvSpPr>
            <a:spLocks noChangeShapeType="1"/>
          </p:cNvSpPr>
          <p:nvPr userDrawn="1"/>
        </p:nvSpPr>
        <p:spPr bwMode="auto">
          <a:xfrm rot="5400000" flipH="1" flipV="1">
            <a:off x="6985795" y="3455195"/>
            <a:ext cx="0" cy="3017839"/>
          </a:xfrm>
          <a:prstGeom prst="line">
            <a:avLst/>
          </a:prstGeom>
          <a:noFill/>
          <a:ln w="12700">
            <a:solidFill>
              <a:srgbClr val="897F3A"/>
            </a:solidFill>
            <a:round/>
            <a:headEnd type="diamond" w="sm" len="sm"/>
            <a:tailEnd type="diamond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</a:endParaRPr>
          </a:p>
        </p:txBody>
      </p:sp>
      <p:sp>
        <p:nvSpPr>
          <p:cNvPr id="16" name="Line 9"/>
          <p:cNvSpPr>
            <a:spLocks noChangeShapeType="1"/>
          </p:cNvSpPr>
          <p:nvPr userDrawn="1"/>
        </p:nvSpPr>
        <p:spPr bwMode="auto">
          <a:xfrm rot="5400000" flipH="1" flipV="1">
            <a:off x="6985795" y="4772820"/>
            <a:ext cx="0" cy="3017839"/>
          </a:xfrm>
          <a:prstGeom prst="line">
            <a:avLst/>
          </a:prstGeom>
          <a:noFill/>
          <a:ln w="12700">
            <a:solidFill>
              <a:srgbClr val="897F3A"/>
            </a:solidFill>
            <a:round/>
            <a:headEnd type="diamond" w="sm" len="sm"/>
            <a:tailEnd type="diamond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kern="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74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83922"/>
            <a:ext cx="4038600" cy="5242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83922"/>
            <a:ext cx="4038600" cy="5242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111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2" y="80359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2" y="1463042"/>
            <a:ext cx="4040188" cy="46631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7" y="80359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7" y="1463042"/>
            <a:ext cx="4041775" cy="46631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853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524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129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83922"/>
            <a:ext cx="4038600" cy="5242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83922"/>
            <a:ext cx="4038600" cy="5242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2" y="80359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2" y="1463042"/>
            <a:ext cx="4040188" cy="46631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7" y="80359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7" y="1463042"/>
            <a:ext cx="4041775" cy="46631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095501" y="2450830"/>
            <a:ext cx="7048499" cy="814886"/>
          </a:xfrm>
          <a:prstGeom prst="rect">
            <a:avLst/>
          </a:prstGeom>
        </p:spPr>
        <p:txBody>
          <a:bodyPr anchor="ctr"/>
          <a:lstStyle>
            <a:lvl1pPr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TRANSITION TITLE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2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095501" y="2450830"/>
            <a:ext cx="7048499" cy="814886"/>
          </a:xfrm>
          <a:prstGeom prst="rect">
            <a:avLst/>
          </a:prstGeom>
        </p:spPr>
        <p:txBody>
          <a:bodyPr anchor="ctr"/>
          <a:lstStyle>
            <a:lvl1pPr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TRANSITION TITLE SLIDE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6299" y="166371"/>
            <a:ext cx="7800975" cy="56864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85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Wave_v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3544889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Rope_from_illthin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0" y="3470276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 descr="Rope_from_illthin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0" y="4238627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7904650" y="6641499"/>
            <a:ext cx="1224239" cy="216503"/>
            <a:chOff x="3452813" y="3227388"/>
            <a:chExt cx="2235200" cy="395288"/>
          </a:xfrm>
          <a:solidFill>
            <a:srgbClr val="1C295B"/>
          </a:solidFill>
        </p:grpSpPr>
        <p:sp>
          <p:nvSpPr>
            <p:cNvPr id="12" name="Freeform 5"/>
            <p:cNvSpPr>
              <a:spLocks noEditPoints="1"/>
            </p:cNvSpPr>
            <p:nvPr userDrawn="1"/>
          </p:nvSpPr>
          <p:spPr bwMode="auto">
            <a:xfrm>
              <a:off x="4327526" y="3240088"/>
              <a:ext cx="546100" cy="382588"/>
            </a:xfrm>
            <a:custGeom>
              <a:avLst/>
              <a:gdLst/>
              <a:ahLst/>
              <a:cxnLst>
                <a:cxn ang="0">
                  <a:pos x="57" y="9"/>
                </a:cxn>
                <a:cxn ang="0">
                  <a:pos x="4" y="51"/>
                </a:cxn>
                <a:cxn ang="0">
                  <a:pos x="3" y="74"/>
                </a:cxn>
                <a:cxn ang="0">
                  <a:pos x="19" y="91"/>
                </a:cxn>
                <a:cxn ang="0">
                  <a:pos x="87" y="89"/>
                </a:cxn>
                <a:cxn ang="0">
                  <a:pos x="131" y="60"/>
                </a:cxn>
                <a:cxn ang="0">
                  <a:pos x="141" y="23"/>
                </a:cxn>
                <a:cxn ang="0">
                  <a:pos x="141" y="23"/>
                </a:cxn>
                <a:cxn ang="0">
                  <a:pos x="110" y="2"/>
                </a:cxn>
                <a:cxn ang="0">
                  <a:pos x="57" y="9"/>
                </a:cxn>
                <a:cxn ang="0">
                  <a:pos x="17" y="88"/>
                </a:cxn>
                <a:cxn ang="0">
                  <a:pos x="4" y="74"/>
                </a:cxn>
                <a:cxn ang="0">
                  <a:pos x="5" y="55"/>
                </a:cxn>
                <a:cxn ang="0">
                  <a:pos x="56" y="13"/>
                </a:cxn>
                <a:cxn ang="0">
                  <a:pos x="106" y="7"/>
                </a:cxn>
                <a:cxn ang="0">
                  <a:pos x="133" y="24"/>
                </a:cxn>
                <a:cxn ang="0">
                  <a:pos x="134" y="32"/>
                </a:cxn>
                <a:cxn ang="0">
                  <a:pos x="124" y="56"/>
                </a:cxn>
                <a:cxn ang="0">
                  <a:pos x="81" y="85"/>
                </a:cxn>
                <a:cxn ang="0">
                  <a:pos x="17" y="88"/>
                </a:cxn>
              </a:cxnLst>
              <a:rect l="0" t="0" r="r" b="b"/>
              <a:pathLst>
                <a:path w="145" h="99">
                  <a:moveTo>
                    <a:pt x="57" y="9"/>
                  </a:moveTo>
                  <a:cubicBezTo>
                    <a:pt x="32" y="18"/>
                    <a:pt x="12" y="34"/>
                    <a:pt x="4" y="51"/>
                  </a:cubicBezTo>
                  <a:cubicBezTo>
                    <a:pt x="1" y="59"/>
                    <a:pt x="0" y="67"/>
                    <a:pt x="3" y="74"/>
                  </a:cubicBezTo>
                  <a:cubicBezTo>
                    <a:pt x="5" y="81"/>
                    <a:pt x="11" y="87"/>
                    <a:pt x="19" y="91"/>
                  </a:cubicBezTo>
                  <a:cubicBezTo>
                    <a:pt x="36" y="99"/>
                    <a:pt x="62" y="98"/>
                    <a:pt x="87" y="89"/>
                  </a:cubicBezTo>
                  <a:cubicBezTo>
                    <a:pt x="105" y="82"/>
                    <a:pt x="121" y="72"/>
                    <a:pt x="131" y="60"/>
                  </a:cubicBezTo>
                  <a:cubicBezTo>
                    <a:pt x="142" y="47"/>
                    <a:pt x="145" y="34"/>
                    <a:pt x="141" y="23"/>
                  </a:cubicBezTo>
                  <a:cubicBezTo>
                    <a:pt x="141" y="23"/>
                    <a:pt x="141" y="23"/>
                    <a:pt x="141" y="23"/>
                  </a:cubicBezTo>
                  <a:cubicBezTo>
                    <a:pt x="137" y="12"/>
                    <a:pt x="126" y="5"/>
                    <a:pt x="110" y="2"/>
                  </a:cubicBezTo>
                  <a:cubicBezTo>
                    <a:pt x="94" y="0"/>
                    <a:pt x="75" y="2"/>
                    <a:pt x="57" y="9"/>
                  </a:cubicBezTo>
                  <a:close/>
                  <a:moveTo>
                    <a:pt x="17" y="88"/>
                  </a:moveTo>
                  <a:cubicBezTo>
                    <a:pt x="10" y="85"/>
                    <a:pt x="6" y="80"/>
                    <a:pt x="4" y="74"/>
                  </a:cubicBezTo>
                  <a:cubicBezTo>
                    <a:pt x="2" y="68"/>
                    <a:pt x="2" y="62"/>
                    <a:pt x="5" y="55"/>
                  </a:cubicBezTo>
                  <a:cubicBezTo>
                    <a:pt x="12" y="38"/>
                    <a:pt x="32" y="23"/>
                    <a:pt x="56" y="13"/>
                  </a:cubicBezTo>
                  <a:cubicBezTo>
                    <a:pt x="73" y="7"/>
                    <a:pt x="91" y="4"/>
                    <a:pt x="106" y="7"/>
                  </a:cubicBezTo>
                  <a:cubicBezTo>
                    <a:pt x="120" y="9"/>
                    <a:pt x="130" y="15"/>
                    <a:pt x="133" y="24"/>
                  </a:cubicBezTo>
                  <a:cubicBezTo>
                    <a:pt x="134" y="27"/>
                    <a:pt x="134" y="29"/>
                    <a:pt x="134" y="32"/>
                  </a:cubicBezTo>
                  <a:cubicBezTo>
                    <a:pt x="134" y="39"/>
                    <a:pt x="131" y="48"/>
                    <a:pt x="124" y="56"/>
                  </a:cubicBezTo>
                  <a:cubicBezTo>
                    <a:pt x="114" y="68"/>
                    <a:pt x="99" y="78"/>
                    <a:pt x="81" y="85"/>
                  </a:cubicBezTo>
                  <a:cubicBezTo>
                    <a:pt x="57" y="94"/>
                    <a:pt x="33" y="95"/>
                    <a:pt x="17" y="88"/>
                  </a:cubicBezTo>
                  <a:close/>
                </a:path>
              </a:pathLst>
            </a:custGeom>
            <a:grpFill/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6"/>
            <p:cNvSpPr>
              <a:spLocks/>
            </p:cNvSpPr>
            <p:nvPr userDrawn="1"/>
          </p:nvSpPr>
          <p:spPr bwMode="auto">
            <a:xfrm>
              <a:off x="3452813" y="3355976"/>
              <a:ext cx="219075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0"/>
                </a:cxn>
                <a:cxn ang="0">
                  <a:pos x="114" y="75"/>
                </a:cxn>
                <a:cxn ang="0">
                  <a:pos x="114" y="0"/>
                </a:cxn>
                <a:cxn ang="0">
                  <a:pos x="138" y="0"/>
                </a:cxn>
                <a:cxn ang="0">
                  <a:pos x="138" y="114"/>
                </a:cxn>
                <a:cxn ang="0">
                  <a:pos x="119" y="114"/>
                </a:cxn>
                <a:cxn ang="0">
                  <a:pos x="24" y="36"/>
                </a:cxn>
                <a:cxn ang="0">
                  <a:pos x="24" y="114"/>
                </a:cxn>
                <a:cxn ang="0">
                  <a:pos x="0" y="114"/>
                </a:cxn>
                <a:cxn ang="0">
                  <a:pos x="0" y="0"/>
                </a:cxn>
              </a:cxnLst>
              <a:rect l="0" t="0" r="r" b="b"/>
              <a:pathLst>
                <a:path w="138" h="114">
                  <a:moveTo>
                    <a:pt x="0" y="0"/>
                  </a:moveTo>
                  <a:lnTo>
                    <a:pt x="19" y="0"/>
                  </a:lnTo>
                  <a:lnTo>
                    <a:pt x="114" y="75"/>
                  </a:lnTo>
                  <a:lnTo>
                    <a:pt x="114" y="0"/>
                  </a:lnTo>
                  <a:lnTo>
                    <a:pt x="138" y="0"/>
                  </a:lnTo>
                  <a:lnTo>
                    <a:pt x="138" y="114"/>
                  </a:lnTo>
                  <a:lnTo>
                    <a:pt x="119" y="114"/>
                  </a:lnTo>
                  <a:lnTo>
                    <a:pt x="24" y="36"/>
                  </a:lnTo>
                  <a:lnTo>
                    <a:pt x="24" y="114"/>
                  </a:lnTo>
                  <a:lnTo>
                    <a:pt x="0" y="1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7"/>
            <p:cNvSpPr>
              <a:spLocks noEditPoints="1"/>
            </p:cNvSpPr>
            <p:nvPr userDrawn="1"/>
          </p:nvSpPr>
          <p:spPr bwMode="auto">
            <a:xfrm>
              <a:off x="3746501" y="3355976"/>
              <a:ext cx="252413" cy="1809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93" y="0"/>
                </a:cxn>
                <a:cxn ang="0">
                  <a:pos x="159" y="114"/>
                </a:cxn>
                <a:cxn ang="0">
                  <a:pos x="128" y="114"/>
                </a:cxn>
                <a:cxn ang="0">
                  <a:pos x="114" y="90"/>
                </a:cxn>
                <a:cxn ang="0">
                  <a:pos x="40" y="90"/>
                </a:cxn>
                <a:cxn ang="0">
                  <a:pos x="26" y="114"/>
                </a:cxn>
                <a:cxn ang="0">
                  <a:pos x="0" y="114"/>
                </a:cxn>
                <a:cxn ang="0">
                  <a:pos x="66" y="0"/>
                </a:cxn>
                <a:cxn ang="0">
                  <a:pos x="104" y="68"/>
                </a:cxn>
                <a:cxn ang="0">
                  <a:pos x="78" y="19"/>
                </a:cxn>
                <a:cxn ang="0">
                  <a:pos x="52" y="68"/>
                </a:cxn>
                <a:cxn ang="0">
                  <a:pos x="104" y="68"/>
                </a:cxn>
              </a:cxnLst>
              <a:rect l="0" t="0" r="r" b="b"/>
              <a:pathLst>
                <a:path w="159" h="114">
                  <a:moveTo>
                    <a:pt x="66" y="0"/>
                  </a:moveTo>
                  <a:lnTo>
                    <a:pt x="93" y="0"/>
                  </a:lnTo>
                  <a:lnTo>
                    <a:pt x="159" y="114"/>
                  </a:lnTo>
                  <a:lnTo>
                    <a:pt x="128" y="114"/>
                  </a:lnTo>
                  <a:lnTo>
                    <a:pt x="114" y="90"/>
                  </a:lnTo>
                  <a:lnTo>
                    <a:pt x="40" y="90"/>
                  </a:lnTo>
                  <a:lnTo>
                    <a:pt x="26" y="114"/>
                  </a:lnTo>
                  <a:lnTo>
                    <a:pt x="0" y="114"/>
                  </a:lnTo>
                  <a:lnTo>
                    <a:pt x="66" y="0"/>
                  </a:lnTo>
                  <a:close/>
                  <a:moveTo>
                    <a:pt x="104" y="68"/>
                  </a:moveTo>
                  <a:lnTo>
                    <a:pt x="78" y="19"/>
                  </a:lnTo>
                  <a:lnTo>
                    <a:pt x="52" y="68"/>
                  </a:lnTo>
                  <a:lnTo>
                    <a:pt x="104" y="6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8"/>
            <p:cNvSpPr>
              <a:spLocks/>
            </p:cNvSpPr>
            <p:nvPr userDrawn="1"/>
          </p:nvSpPr>
          <p:spPr bwMode="auto">
            <a:xfrm>
              <a:off x="4025901" y="3355976"/>
              <a:ext cx="2413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" y="0"/>
                </a:cxn>
                <a:cxn ang="0">
                  <a:pos x="78" y="83"/>
                </a:cxn>
                <a:cxn ang="0">
                  <a:pos x="123" y="0"/>
                </a:cxn>
                <a:cxn ang="0">
                  <a:pos x="152" y="0"/>
                </a:cxn>
                <a:cxn ang="0">
                  <a:pos x="88" y="114"/>
                </a:cxn>
                <a:cxn ang="0">
                  <a:pos x="69" y="114"/>
                </a:cxn>
                <a:cxn ang="0">
                  <a:pos x="0" y="0"/>
                </a:cxn>
              </a:cxnLst>
              <a:rect l="0" t="0" r="r" b="b"/>
              <a:pathLst>
                <a:path w="152" h="114">
                  <a:moveTo>
                    <a:pt x="0" y="0"/>
                  </a:moveTo>
                  <a:lnTo>
                    <a:pt x="31" y="0"/>
                  </a:lnTo>
                  <a:lnTo>
                    <a:pt x="78" y="83"/>
                  </a:lnTo>
                  <a:lnTo>
                    <a:pt x="123" y="0"/>
                  </a:lnTo>
                  <a:lnTo>
                    <a:pt x="152" y="0"/>
                  </a:lnTo>
                  <a:lnTo>
                    <a:pt x="88" y="114"/>
                  </a:lnTo>
                  <a:lnTo>
                    <a:pt x="69" y="1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9"/>
            <p:cNvSpPr>
              <a:spLocks noEditPoints="1"/>
            </p:cNvSpPr>
            <p:nvPr userDrawn="1"/>
          </p:nvSpPr>
          <p:spPr bwMode="auto">
            <a:xfrm>
              <a:off x="4922838" y="3355976"/>
              <a:ext cx="252413" cy="1809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92" y="0"/>
                </a:cxn>
                <a:cxn ang="0">
                  <a:pos x="159" y="114"/>
                </a:cxn>
                <a:cxn ang="0">
                  <a:pos x="128" y="114"/>
                </a:cxn>
                <a:cxn ang="0">
                  <a:pos x="114" y="90"/>
                </a:cxn>
                <a:cxn ang="0">
                  <a:pos x="40" y="90"/>
                </a:cxn>
                <a:cxn ang="0">
                  <a:pos x="26" y="114"/>
                </a:cxn>
                <a:cxn ang="0">
                  <a:pos x="0" y="114"/>
                </a:cxn>
                <a:cxn ang="0">
                  <a:pos x="66" y="0"/>
                </a:cxn>
                <a:cxn ang="0">
                  <a:pos x="104" y="68"/>
                </a:cxn>
                <a:cxn ang="0">
                  <a:pos x="78" y="19"/>
                </a:cxn>
                <a:cxn ang="0">
                  <a:pos x="52" y="68"/>
                </a:cxn>
                <a:cxn ang="0">
                  <a:pos x="104" y="68"/>
                </a:cxn>
              </a:cxnLst>
              <a:rect l="0" t="0" r="r" b="b"/>
              <a:pathLst>
                <a:path w="159" h="114">
                  <a:moveTo>
                    <a:pt x="66" y="0"/>
                  </a:moveTo>
                  <a:lnTo>
                    <a:pt x="92" y="0"/>
                  </a:lnTo>
                  <a:lnTo>
                    <a:pt x="159" y="114"/>
                  </a:lnTo>
                  <a:lnTo>
                    <a:pt x="128" y="114"/>
                  </a:lnTo>
                  <a:lnTo>
                    <a:pt x="114" y="90"/>
                  </a:lnTo>
                  <a:lnTo>
                    <a:pt x="40" y="90"/>
                  </a:lnTo>
                  <a:lnTo>
                    <a:pt x="26" y="114"/>
                  </a:lnTo>
                  <a:lnTo>
                    <a:pt x="0" y="114"/>
                  </a:lnTo>
                  <a:lnTo>
                    <a:pt x="66" y="0"/>
                  </a:lnTo>
                  <a:close/>
                  <a:moveTo>
                    <a:pt x="104" y="68"/>
                  </a:moveTo>
                  <a:lnTo>
                    <a:pt x="78" y="19"/>
                  </a:lnTo>
                  <a:lnTo>
                    <a:pt x="52" y="68"/>
                  </a:lnTo>
                  <a:lnTo>
                    <a:pt x="104" y="6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Rectangle 10"/>
            <p:cNvSpPr>
              <a:spLocks noChangeArrowheads="1"/>
            </p:cNvSpPr>
            <p:nvPr userDrawn="1"/>
          </p:nvSpPr>
          <p:spPr bwMode="auto">
            <a:xfrm>
              <a:off x="5280026" y="3355976"/>
              <a:ext cx="46038" cy="1809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1"/>
            <p:cNvSpPr>
              <a:spLocks noEditPoints="1"/>
            </p:cNvSpPr>
            <p:nvPr userDrawn="1"/>
          </p:nvSpPr>
          <p:spPr bwMode="auto">
            <a:xfrm>
              <a:off x="5465763" y="3355976"/>
              <a:ext cx="22225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" y="0"/>
                </a:cxn>
                <a:cxn ang="0">
                  <a:pos x="54" y="9"/>
                </a:cxn>
                <a:cxn ang="0">
                  <a:pos x="54" y="20"/>
                </a:cxn>
                <a:cxn ang="0">
                  <a:pos x="43" y="29"/>
                </a:cxn>
                <a:cxn ang="0">
                  <a:pos x="36" y="29"/>
                </a:cxn>
                <a:cxn ang="0">
                  <a:pos x="59" y="47"/>
                </a:cxn>
                <a:cxn ang="0">
                  <a:pos x="42" y="47"/>
                </a:cxn>
                <a:cxn ang="0">
                  <a:pos x="23" y="29"/>
                </a:cxn>
                <a:cxn ang="0">
                  <a:pos x="12" y="29"/>
                </a:cxn>
                <a:cxn ang="0">
                  <a:pos x="12" y="47"/>
                </a:cxn>
                <a:cxn ang="0">
                  <a:pos x="0" y="47"/>
                </a:cxn>
                <a:cxn ang="0">
                  <a:pos x="0" y="0"/>
                </a:cxn>
                <a:cxn ang="0">
                  <a:pos x="12" y="8"/>
                </a:cxn>
                <a:cxn ang="0">
                  <a:pos x="12" y="21"/>
                </a:cxn>
                <a:cxn ang="0">
                  <a:pos x="38" y="21"/>
                </a:cxn>
                <a:cxn ang="0">
                  <a:pos x="43" y="17"/>
                </a:cxn>
                <a:cxn ang="0">
                  <a:pos x="43" y="12"/>
                </a:cxn>
                <a:cxn ang="0">
                  <a:pos x="38" y="8"/>
                </a:cxn>
                <a:cxn ang="0">
                  <a:pos x="12" y="8"/>
                </a:cxn>
              </a:cxnLst>
              <a:rect l="0" t="0" r="r" b="b"/>
              <a:pathLst>
                <a:path w="59" h="47">
                  <a:moveTo>
                    <a:pt x="0" y="0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51" y="0"/>
                    <a:pt x="54" y="2"/>
                    <a:pt x="54" y="9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7"/>
                    <a:pt x="51" y="29"/>
                    <a:pt x="43" y="29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42" y="47"/>
                    <a:pt x="42" y="47"/>
                    <a:pt x="42" y="4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0" y="47"/>
                    <a:pt x="0" y="47"/>
                    <a:pt x="0" y="47"/>
                  </a:cubicBezTo>
                  <a:lnTo>
                    <a:pt x="0" y="0"/>
                  </a:lnTo>
                  <a:close/>
                  <a:moveTo>
                    <a:pt x="12" y="8"/>
                  </a:moveTo>
                  <a:cubicBezTo>
                    <a:pt x="12" y="21"/>
                    <a:pt x="12" y="21"/>
                    <a:pt x="12" y="21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1" y="21"/>
                    <a:pt x="43" y="20"/>
                    <a:pt x="43" y="17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9"/>
                    <a:pt x="41" y="8"/>
                    <a:pt x="38" y="8"/>
                  </a:cubicBezTo>
                  <a:lnTo>
                    <a:pt x="12" y="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259263" y="3227388"/>
              <a:ext cx="708025" cy="365125"/>
            </a:xfrm>
            <a:custGeom>
              <a:avLst/>
              <a:gdLst/>
              <a:ahLst/>
              <a:cxnLst>
                <a:cxn ang="0">
                  <a:pos x="1" y="92"/>
                </a:cxn>
                <a:cxn ang="0">
                  <a:pos x="69" y="32"/>
                </a:cxn>
                <a:cxn ang="0">
                  <a:pos x="75" y="33"/>
                </a:cxn>
                <a:cxn ang="0">
                  <a:pos x="95" y="57"/>
                </a:cxn>
                <a:cxn ang="0">
                  <a:pos x="99" y="56"/>
                </a:cxn>
                <a:cxn ang="0">
                  <a:pos x="163" y="7"/>
                </a:cxn>
                <a:cxn ang="0">
                  <a:pos x="180" y="6"/>
                </a:cxn>
                <a:cxn ang="0">
                  <a:pos x="175" y="23"/>
                </a:cxn>
                <a:cxn ang="0">
                  <a:pos x="96" y="75"/>
                </a:cxn>
                <a:cxn ang="0">
                  <a:pos x="91" y="74"/>
                </a:cxn>
                <a:cxn ang="0">
                  <a:pos x="69" y="49"/>
                </a:cxn>
                <a:cxn ang="0">
                  <a:pos x="67" y="48"/>
                </a:cxn>
                <a:cxn ang="0">
                  <a:pos x="2" y="93"/>
                </a:cxn>
                <a:cxn ang="0">
                  <a:pos x="1" y="92"/>
                </a:cxn>
              </a:cxnLst>
              <a:rect l="0" t="0" r="r" b="b"/>
              <a:pathLst>
                <a:path w="188" h="94">
                  <a:moveTo>
                    <a:pt x="1" y="92"/>
                  </a:moveTo>
                  <a:cubicBezTo>
                    <a:pt x="69" y="32"/>
                    <a:pt x="69" y="32"/>
                    <a:pt x="69" y="32"/>
                  </a:cubicBezTo>
                  <a:cubicBezTo>
                    <a:pt x="69" y="32"/>
                    <a:pt x="72" y="29"/>
                    <a:pt x="75" y="33"/>
                  </a:cubicBezTo>
                  <a:cubicBezTo>
                    <a:pt x="95" y="57"/>
                    <a:pt x="95" y="57"/>
                    <a:pt x="95" y="57"/>
                  </a:cubicBezTo>
                  <a:cubicBezTo>
                    <a:pt x="95" y="57"/>
                    <a:pt x="96" y="58"/>
                    <a:pt x="99" y="56"/>
                  </a:cubicBezTo>
                  <a:cubicBezTo>
                    <a:pt x="163" y="7"/>
                    <a:pt x="163" y="7"/>
                    <a:pt x="163" y="7"/>
                  </a:cubicBezTo>
                  <a:cubicBezTo>
                    <a:pt x="163" y="7"/>
                    <a:pt x="171" y="0"/>
                    <a:pt x="180" y="6"/>
                  </a:cubicBezTo>
                  <a:cubicBezTo>
                    <a:pt x="180" y="6"/>
                    <a:pt x="188" y="14"/>
                    <a:pt x="175" y="23"/>
                  </a:cubicBezTo>
                  <a:cubicBezTo>
                    <a:pt x="96" y="75"/>
                    <a:pt x="96" y="75"/>
                    <a:pt x="96" y="75"/>
                  </a:cubicBezTo>
                  <a:cubicBezTo>
                    <a:pt x="96" y="75"/>
                    <a:pt x="93" y="77"/>
                    <a:pt x="91" y="74"/>
                  </a:cubicBezTo>
                  <a:cubicBezTo>
                    <a:pt x="69" y="49"/>
                    <a:pt x="69" y="49"/>
                    <a:pt x="69" y="49"/>
                  </a:cubicBezTo>
                  <a:cubicBezTo>
                    <a:pt x="69" y="49"/>
                    <a:pt x="68" y="47"/>
                    <a:pt x="67" y="48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0" y="94"/>
                    <a:pt x="1" y="92"/>
                  </a:cubicBezTo>
                  <a:close/>
                </a:path>
              </a:pathLst>
            </a:custGeom>
            <a:grpFill/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3573780"/>
            <a:ext cx="9144000" cy="716280"/>
          </a:xfrm>
          <a:prstGeom prst="rect">
            <a:avLst/>
          </a:prstGeom>
          <a:effectLst>
            <a:outerShdw dist="38100" dir="2700000" algn="tl" rotWithShape="0">
              <a:srgbClr val="1C2240"/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1" name="Picture 20" descr="NAVAIR-Sealw.pn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3071132" y="214313"/>
            <a:ext cx="2982686" cy="29826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6299" y="166371"/>
            <a:ext cx="7800975" cy="568642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25998"/>
            <a:ext cx="8229600" cy="5242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MAIN LEVEL TEXT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FIFTH LEVEL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8" name="Picture 17" descr="NAVAIR-Seal.png"/>
          <p:cNvPicPr>
            <a:picLocks noChangeAspect="1"/>
          </p:cNvPicPr>
          <p:nvPr/>
        </p:nvPicPr>
        <p:blipFill>
          <a:blip r:embed="rId8" cstate="screen"/>
          <a:stretch>
            <a:fillRect/>
          </a:stretch>
        </p:blipFill>
        <p:spPr>
          <a:xfrm>
            <a:off x="2" y="0"/>
            <a:ext cx="936172" cy="936172"/>
          </a:xfrm>
          <a:prstGeom prst="rect">
            <a:avLst/>
          </a:prstGeom>
        </p:spPr>
      </p:pic>
      <p:pic>
        <p:nvPicPr>
          <p:cNvPr id="20" name="Picture 2" descr="Wave_Bottom_v2"/>
          <p:cNvPicPr>
            <a:picLocks noChangeAspect="1" noChangeArrowheads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0" y="6591302"/>
            <a:ext cx="914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5" descr="Rope_from_illthin.png"/>
          <p:cNvPicPr>
            <a:picLocks noChangeAspect="1"/>
          </p:cNvPicPr>
          <p:nvPr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0" y="6515102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" name="Group 23"/>
          <p:cNvGrpSpPr/>
          <p:nvPr/>
        </p:nvGrpSpPr>
        <p:grpSpPr>
          <a:xfrm>
            <a:off x="7904649" y="6657741"/>
            <a:ext cx="1070283" cy="189277"/>
            <a:chOff x="3452813" y="3227388"/>
            <a:chExt cx="2235200" cy="395288"/>
          </a:xfrm>
          <a:solidFill>
            <a:schemeClr val="bg1"/>
          </a:solidFill>
        </p:grpSpPr>
        <p:sp>
          <p:nvSpPr>
            <p:cNvPr id="25" name="Freeform 5"/>
            <p:cNvSpPr>
              <a:spLocks noEditPoints="1"/>
            </p:cNvSpPr>
            <p:nvPr userDrawn="1"/>
          </p:nvSpPr>
          <p:spPr bwMode="auto">
            <a:xfrm>
              <a:off x="4327526" y="3240088"/>
              <a:ext cx="546100" cy="382588"/>
            </a:xfrm>
            <a:custGeom>
              <a:avLst/>
              <a:gdLst/>
              <a:ahLst/>
              <a:cxnLst>
                <a:cxn ang="0">
                  <a:pos x="57" y="9"/>
                </a:cxn>
                <a:cxn ang="0">
                  <a:pos x="4" y="51"/>
                </a:cxn>
                <a:cxn ang="0">
                  <a:pos x="3" y="74"/>
                </a:cxn>
                <a:cxn ang="0">
                  <a:pos x="19" y="91"/>
                </a:cxn>
                <a:cxn ang="0">
                  <a:pos x="87" y="89"/>
                </a:cxn>
                <a:cxn ang="0">
                  <a:pos x="131" y="60"/>
                </a:cxn>
                <a:cxn ang="0">
                  <a:pos x="141" y="23"/>
                </a:cxn>
                <a:cxn ang="0">
                  <a:pos x="141" y="23"/>
                </a:cxn>
                <a:cxn ang="0">
                  <a:pos x="110" y="2"/>
                </a:cxn>
                <a:cxn ang="0">
                  <a:pos x="57" y="9"/>
                </a:cxn>
                <a:cxn ang="0">
                  <a:pos x="17" y="88"/>
                </a:cxn>
                <a:cxn ang="0">
                  <a:pos x="4" y="74"/>
                </a:cxn>
                <a:cxn ang="0">
                  <a:pos x="5" y="55"/>
                </a:cxn>
                <a:cxn ang="0">
                  <a:pos x="56" y="13"/>
                </a:cxn>
                <a:cxn ang="0">
                  <a:pos x="106" y="7"/>
                </a:cxn>
                <a:cxn ang="0">
                  <a:pos x="133" y="24"/>
                </a:cxn>
                <a:cxn ang="0">
                  <a:pos x="134" y="32"/>
                </a:cxn>
                <a:cxn ang="0">
                  <a:pos x="124" y="56"/>
                </a:cxn>
                <a:cxn ang="0">
                  <a:pos x="81" y="85"/>
                </a:cxn>
                <a:cxn ang="0">
                  <a:pos x="17" y="88"/>
                </a:cxn>
              </a:cxnLst>
              <a:rect l="0" t="0" r="r" b="b"/>
              <a:pathLst>
                <a:path w="145" h="99">
                  <a:moveTo>
                    <a:pt x="57" y="9"/>
                  </a:moveTo>
                  <a:cubicBezTo>
                    <a:pt x="32" y="18"/>
                    <a:pt x="12" y="34"/>
                    <a:pt x="4" y="51"/>
                  </a:cubicBezTo>
                  <a:cubicBezTo>
                    <a:pt x="1" y="59"/>
                    <a:pt x="0" y="67"/>
                    <a:pt x="3" y="74"/>
                  </a:cubicBezTo>
                  <a:cubicBezTo>
                    <a:pt x="5" y="81"/>
                    <a:pt x="11" y="87"/>
                    <a:pt x="19" y="91"/>
                  </a:cubicBezTo>
                  <a:cubicBezTo>
                    <a:pt x="36" y="99"/>
                    <a:pt x="62" y="98"/>
                    <a:pt x="87" y="89"/>
                  </a:cubicBezTo>
                  <a:cubicBezTo>
                    <a:pt x="105" y="82"/>
                    <a:pt x="121" y="72"/>
                    <a:pt x="131" y="60"/>
                  </a:cubicBezTo>
                  <a:cubicBezTo>
                    <a:pt x="142" y="47"/>
                    <a:pt x="145" y="34"/>
                    <a:pt x="141" y="23"/>
                  </a:cubicBezTo>
                  <a:cubicBezTo>
                    <a:pt x="141" y="23"/>
                    <a:pt x="141" y="23"/>
                    <a:pt x="141" y="23"/>
                  </a:cubicBezTo>
                  <a:cubicBezTo>
                    <a:pt x="137" y="12"/>
                    <a:pt x="126" y="5"/>
                    <a:pt x="110" y="2"/>
                  </a:cubicBezTo>
                  <a:cubicBezTo>
                    <a:pt x="94" y="0"/>
                    <a:pt x="75" y="2"/>
                    <a:pt x="57" y="9"/>
                  </a:cubicBezTo>
                  <a:close/>
                  <a:moveTo>
                    <a:pt x="17" y="88"/>
                  </a:moveTo>
                  <a:cubicBezTo>
                    <a:pt x="10" y="85"/>
                    <a:pt x="6" y="80"/>
                    <a:pt x="4" y="74"/>
                  </a:cubicBezTo>
                  <a:cubicBezTo>
                    <a:pt x="2" y="68"/>
                    <a:pt x="2" y="62"/>
                    <a:pt x="5" y="55"/>
                  </a:cubicBezTo>
                  <a:cubicBezTo>
                    <a:pt x="12" y="38"/>
                    <a:pt x="32" y="23"/>
                    <a:pt x="56" y="13"/>
                  </a:cubicBezTo>
                  <a:cubicBezTo>
                    <a:pt x="73" y="7"/>
                    <a:pt x="91" y="4"/>
                    <a:pt x="106" y="7"/>
                  </a:cubicBezTo>
                  <a:cubicBezTo>
                    <a:pt x="120" y="9"/>
                    <a:pt x="130" y="15"/>
                    <a:pt x="133" y="24"/>
                  </a:cubicBezTo>
                  <a:cubicBezTo>
                    <a:pt x="134" y="27"/>
                    <a:pt x="134" y="29"/>
                    <a:pt x="134" y="32"/>
                  </a:cubicBezTo>
                  <a:cubicBezTo>
                    <a:pt x="134" y="39"/>
                    <a:pt x="131" y="48"/>
                    <a:pt x="124" y="56"/>
                  </a:cubicBezTo>
                  <a:cubicBezTo>
                    <a:pt x="114" y="68"/>
                    <a:pt x="99" y="78"/>
                    <a:pt x="81" y="85"/>
                  </a:cubicBezTo>
                  <a:cubicBezTo>
                    <a:pt x="57" y="94"/>
                    <a:pt x="33" y="95"/>
                    <a:pt x="17" y="88"/>
                  </a:cubicBezTo>
                  <a:close/>
                </a:path>
              </a:pathLst>
            </a:custGeom>
            <a:grpFill/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6"/>
            <p:cNvSpPr>
              <a:spLocks/>
            </p:cNvSpPr>
            <p:nvPr userDrawn="1"/>
          </p:nvSpPr>
          <p:spPr bwMode="auto">
            <a:xfrm>
              <a:off x="3452813" y="3355976"/>
              <a:ext cx="219075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0"/>
                </a:cxn>
                <a:cxn ang="0">
                  <a:pos x="114" y="75"/>
                </a:cxn>
                <a:cxn ang="0">
                  <a:pos x="114" y="0"/>
                </a:cxn>
                <a:cxn ang="0">
                  <a:pos x="138" y="0"/>
                </a:cxn>
                <a:cxn ang="0">
                  <a:pos x="138" y="114"/>
                </a:cxn>
                <a:cxn ang="0">
                  <a:pos x="119" y="114"/>
                </a:cxn>
                <a:cxn ang="0">
                  <a:pos x="24" y="36"/>
                </a:cxn>
                <a:cxn ang="0">
                  <a:pos x="24" y="114"/>
                </a:cxn>
                <a:cxn ang="0">
                  <a:pos x="0" y="114"/>
                </a:cxn>
                <a:cxn ang="0">
                  <a:pos x="0" y="0"/>
                </a:cxn>
              </a:cxnLst>
              <a:rect l="0" t="0" r="r" b="b"/>
              <a:pathLst>
                <a:path w="138" h="114">
                  <a:moveTo>
                    <a:pt x="0" y="0"/>
                  </a:moveTo>
                  <a:lnTo>
                    <a:pt x="19" y="0"/>
                  </a:lnTo>
                  <a:lnTo>
                    <a:pt x="114" y="75"/>
                  </a:lnTo>
                  <a:lnTo>
                    <a:pt x="114" y="0"/>
                  </a:lnTo>
                  <a:lnTo>
                    <a:pt x="138" y="0"/>
                  </a:lnTo>
                  <a:lnTo>
                    <a:pt x="138" y="114"/>
                  </a:lnTo>
                  <a:lnTo>
                    <a:pt x="119" y="114"/>
                  </a:lnTo>
                  <a:lnTo>
                    <a:pt x="24" y="36"/>
                  </a:lnTo>
                  <a:lnTo>
                    <a:pt x="24" y="114"/>
                  </a:lnTo>
                  <a:lnTo>
                    <a:pt x="0" y="1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7" name="Freeform 7"/>
            <p:cNvSpPr>
              <a:spLocks noEditPoints="1"/>
            </p:cNvSpPr>
            <p:nvPr userDrawn="1"/>
          </p:nvSpPr>
          <p:spPr bwMode="auto">
            <a:xfrm>
              <a:off x="3746501" y="3355976"/>
              <a:ext cx="252413" cy="1809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93" y="0"/>
                </a:cxn>
                <a:cxn ang="0">
                  <a:pos x="159" y="114"/>
                </a:cxn>
                <a:cxn ang="0">
                  <a:pos x="128" y="114"/>
                </a:cxn>
                <a:cxn ang="0">
                  <a:pos x="114" y="90"/>
                </a:cxn>
                <a:cxn ang="0">
                  <a:pos x="40" y="90"/>
                </a:cxn>
                <a:cxn ang="0">
                  <a:pos x="26" y="114"/>
                </a:cxn>
                <a:cxn ang="0">
                  <a:pos x="0" y="114"/>
                </a:cxn>
                <a:cxn ang="0">
                  <a:pos x="66" y="0"/>
                </a:cxn>
                <a:cxn ang="0">
                  <a:pos x="104" y="68"/>
                </a:cxn>
                <a:cxn ang="0">
                  <a:pos x="78" y="19"/>
                </a:cxn>
                <a:cxn ang="0">
                  <a:pos x="52" y="68"/>
                </a:cxn>
                <a:cxn ang="0">
                  <a:pos x="104" y="68"/>
                </a:cxn>
              </a:cxnLst>
              <a:rect l="0" t="0" r="r" b="b"/>
              <a:pathLst>
                <a:path w="159" h="114">
                  <a:moveTo>
                    <a:pt x="66" y="0"/>
                  </a:moveTo>
                  <a:lnTo>
                    <a:pt x="93" y="0"/>
                  </a:lnTo>
                  <a:lnTo>
                    <a:pt x="159" y="114"/>
                  </a:lnTo>
                  <a:lnTo>
                    <a:pt x="128" y="114"/>
                  </a:lnTo>
                  <a:lnTo>
                    <a:pt x="114" y="90"/>
                  </a:lnTo>
                  <a:lnTo>
                    <a:pt x="40" y="90"/>
                  </a:lnTo>
                  <a:lnTo>
                    <a:pt x="26" y="114"/>
                  </a:lnTo>
                  <a:lnTo>
                    <a:pt x="0" y="114"/>
                  </a:lnTo>
                  <a:lnTo>
                    <a:pt x="66" y="0"/>
                  </a:lnTo>
                  <a:close/>
                  <a:moveTo>
                    <a:pt x="104" y="68"/>
                  </a:moveTo>
                  <a:lnTo>
                    <a:pt x="78" y="19"/>
                  </a:lnTo>
                  <a:lnTo>
                    <a:pt x="52" y="68"/>
                  </a:lnTo>
                  <a:lnTo>
                    <a:pt x="104" y="6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8" name="Freeform 8"/>
            <p:cNvSpPr>
              <a:spLocks/>
            </p:cNvSpPr>
            <p:nvPr userDrawn="1"/>
          </p:nvSpPr>
          <p:spPr bwMode="auto">
            <a:xfrm>
              <a:off x="4025901" y="3355976"/>
              <a:ext cx="2413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" y="0"/>
                </a:cxn>
                <a:cxn ang="0">
                  <a:pos x="78" y="83"/>
                </a:cxn>
                <a:cxn ang="0">
                  <a:pos x="123" y="0"/>
                </a:cxn>
                <a:cxn ang="0">
                  <a:pos x="152" y="0"/>
                </a:cxn>
                <a:cxn ang="0">
                  <a:pos x="88" y="114"/>
                </a:cxn>
                <a:cxn ang="0">
                  <a:pos x="69" y="114"/>
                </a:cxn>
                <a:cxn ang="0">
                  <a:pos x="0" y="0"/>
                </a:cxn>
              </a:cxnLst>
              <a:rect l="0" t="0" r="r" b="b"/>
              <a:pathLst>
                <a:path w="152" h="114">
                  <a:moveTo>
                    <a:pt x="0" y="0"/>
                  </a:moveTo>
                  <a:lnTo>
                    <a:pt x="31" y="0"/>
                  </a:lnTo>
                  <a:lnTo>
                    <a:pt x="78" y="83"/>
                  </a:lnTo>
                  <a:lnTo>
                    <a:pt x="123" y="0"/>
                  </a:lnTo>
                  <a:lnTo>
                    <a:pt x="152" y="0"/>
                  </a:lnTo>
                  <a:lnTo>
                    <a:pt x="88" y="114"/>
                  </a:lnTo>
                  <a:lnTo>
                    <a:pt x="69" y="1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9" name="Freeform 9"/>
            <p:cNvSpPr>
              <a:spLocks noEditPoints="1"/>
            </p:cNvSpPr>
            <p:nvPr userDrawn="1"/>
          </p:nvSpPr>
          <p:spPr bwMode="auto">
            <a:xfrm>
              <a:off x="4922838" y="3355976"/>
              <a:ext cx="252413" cy="1809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92" y="0"/>
                </a:cxn>
                <a:cxn ang="0">
                  <a:pos x="159" y="114"/>
                </a:cxn>
                <a:cxn ang="0">
                  <a:pos x="128" y="114"/>
                </a:cxn>
                <a:cxn ang="0">
                  <a:pos x="114" y="90"/>
                </a:cxn>
                <a:cxn ang="0">
                  <a:pos x="40" y="90"/>
                </a:cxn>
                <a:cxn ang="0">
                  <a:pos x="26" y="114"/>
                </a:cxn>
                <a:cxn ang="0">
                  <a:pos x="0" y="114"/>
                </a:cxn>
                <a:cxn ang="0">
                  <a:pos x="66" y="0"/>
                </a:cxn>
                <a:cxn ang="0">
                  <a:pos x="104" y="68"/>
                </a:cxn>
                <a:cxn ang="0">
                  <a:pos x="78" y="19"/>
                </a:cxn>
                <a:cxn ang="0">
                  <a:pos x="52" y="68"/>
                </a:cxn>
                <a:cxn ang="0">
                  <a:pos x="104" y="68"/>
                </a:cxn>
              </a:cxnLst>
              <a:rect l="0" t="0" r="r" b="b"/>
              <a:pathLst>
                <a:path w="159" h="114">
                  <a:moveTo>
                    <a:pt x="66" y="0"/>
                  </a:moveTo>
                  <a:lnTo>
                    <a:pt x="92" y="0"/>
                  </a:lnTo>
                  <a:lnTo>
                    <a:pt x="159" y="114"/>
                  </a:lnTo>
                  <a:lnTo>
                    <a:pt x="128" y="114"/>
                  </a:lnTo>
                  <a:lnTo>
                    <a:pt x="114" y="90"/>
                  </a:lnTo>
                  <a:lnTo>
                    <a:pt x="40" y="90"/>
                  </a:lnTo>
                  <a:lnTo>
                    <a:pt x="26" y="114"/>
                  </a:lnTo>
                  <a:lnTo>
                    <a:pt x="0" y="114"/>
                  </a:lnTo>
                  <a:lnTo>
                    <a:pt x="66" y="0"/>
                  </a:lnTo>
                  <a:close/>
                  <a:moveTo>
                    <a:pt x="104" y="68"/>
                  </a:moveTo>
                  <a:lnTo>
                    <a:pt x="78" y="19"/>
                  </a:lnTo>
                  <a:lnTo>
                    <a:pt x="52" y="68"/>
                  </a:lnTo>
                  <a:lnTo>
                    <a:pt x="104" y="6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10"/>
            <p:cNvSpPr>
              <a:spLocks noChangeArrowheads="1"/>
            </p:cNvSpPr>
            <p:nvPr userDrawn="1"/>
          </p:nvSpPr>
          <p:spPr bwMode="auto">
            <a:xfrm>
              <a:off x="5280026" y="3355976"/>
              <a:ext cx="46038" cy="1809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Freeform 11"/>
            <p:cNvSpPr>
              <a:spLocks noEditPoints="1"/>
            </p:cNvSpPr>
            <p:nvPr userDrawn="1"/>
          </p:nvSpPr>
          <p:spPr bwMode="auto">
            <a:xfrm>
              <a:off x="5465763" y="3355976"/>
              <a:ext cx="22225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" y="0"/>
                </a:cxn>
                <a:cxn ang="0">
                  <a:pos x="54" y="9"/>
                </a:cxn>
                <a:cxn ang="0">
                  <a:pos x="54" y="20"/>
                </a:cxn>
                <a:cxn ang="0">
                  <a:pos x="43" y="29"/>
                </a:cxn>
                <a:cxn ang="0">
                  <a:pos x="36" y="29"/>
                </a:cxn>
                <a:cxn ang="0">
                  <a:pos x="59" y="47"/>
                </a:cxn>
                <a:cxn ang="0">
                  <a:pos x="42" y="47"/>
                </a:cxn>
                <a:cxn ang="0">
                  <a:pos x="23" y="29"/>
                </a:cxn>
                <a:cxn ang="0">
                  <a:pos x="12" y="29"/>
                </a:cxn>
                <a:cxn ang="0">
                  <a:pos x="12" y="47"/>
                </a:cxn>
                <a:cxn ang="0">
                  <a:pos x="0" y="47"/>
                </a:cxn>
                <a:cxn ang="0">
                  <a:pos x="0" y="0"/>
                </a:cxn>
                <a:cxn ang="0">
                  <a:pos x="12" y="8"/>
                </a:cxn>
                <a:cxn ang="0">
                  <a:pos x="12" y="21"/>
                </a:cxn>
                <a:cxn ang="0">
                  <a:pos x="38" y="21"/>
                </a:cxn>
                <a:cxn ang="0">
                  <a:pos x="43" y="17"/>
                </a:cxn>
                <a:cxn ang="0">
                  <a:pos x="43" y="12"/>
                </a:cxn>
                <a:cxn ang="0">
                  <a:pos x="38" y="8"/>
                </a:cxn>
                <a:cxn ang="0">
                  <a:pos x="12" y="8"/>
                </a:cxn>
              </a:cxnLst>
              <a:rect l="0" t="0" r="r" b="b"/>
              <a:pathLst>
                <a:path w="59" h="47">
                  <a:moveTo>
                    <a:pt x="0" y="0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51" y="0"/>
                    <a:pt x="54" y="2"/>
                    <a:pt x="54" y="9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7"/>
                    <a:pt x="51" y="29"/>
                    <a:pt x="43" y="29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42" y="47"/>
                    <a:pt x="42" y="47"/>
                    <a:pt x="42" y="4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0" y="47"/>
                    <a:pt x="0" y="47"/>
                    <a:pt x="0" y="47"/>
                  </a:cubicBezTo>
                  <a:lnTo>
                    <a:pt x="0" y="0"/>
                  </a:lnTo>
                  <a:close/>
                  <a:moveTo>
                    <a:pt x="12" y="8"/>
                  </a:moveTo>
                  <a:cubicBezTo>
                    <a:pt x="12" y="21"/>
                    <a:pt x="12" y="21"/>
                    <a:pt x="12" y="21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1" y="21"/>
                    <a:pt x="43" y="20"/>
                    <a:pt x="43" y="17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9"/>
                    <a:pt x="41" y="8"/>
                    <a:pt x="38" y="8"/>
                  </a:cubicBezTo>
                  <a:lnTo>
                    <a:pt x="12" y="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2" name="Freeform 12"/>
            <p:cNvSpPr>
              <a:spLocks/>
            </p:cNvSpPr>
            <p:nvPr userDrawn="1"/>
          </p:nvSpPr>
          <p:spPr bwMode="auto">
            <a:xfrm>
              <a:off x="4259263" y="3227388"/>
              <a:ext cx="708025" cy="365125"/>
            </a:xfrm>
            <a:custGeom>
              <a:avLst/>
              <a:gdLst/>
              <a:ahLst/>
              <a:cxnLst>
                <a:cxn ang="0">
                  <a:pos x="1" y="92"/>
                </a:cxn>
                <a:cxn ang="0">
                  <a:pos x="69" y="32"/>
                </a:cxn>
                <a:cxn ang="0">
                  <a:pos x="75" y="33"/>
                </a:cxn>
                <a:cxn ang="0">
                  <a:pos x="95" y="57"/>
                </a:cxn>
                <a:cxn ang="0">
                  <a:pos x="99" y="56"/>
                </a:cxn>
                <a:cxn ang="0">
                  <a:pos x="163" y="7"/>
                </a:cxn>
                <a:cxn ang="0">
                  <a:pos x="180" y="6"/>
                </a:cxn>
                <a:cxn ang="0">
                  <a:pos x="175" y="23"/>
                </a:cxn>
                <a:cxn ang="0">
                  <a:pos x="96" y="75"/>
                </a:cxn>
                <a:cxn ang="0">
                  <a:pos x="91" y="74"/>
                </a:cxn>
                <a:cxn ang="0">
                  <a:pos x="69" y="49"/>
                </a:cxn>
                <a:cxn ang="0">
                  <a:pos x="67" y="48"/>
                </a:cxn>
                <a:cxn ang="0">
                  <a:pos x="2" y="93"/>
                </a:cxn>
                <a:cxn ang="0">
                  <a:pos x="1" y="92"/>
                </a:cxn>
              </a:cxnLst>
              <a:rect l="0" t="0" r="r" b="b"/>
              <a:pathLst>
                <a:path w="188" h="94">
                  <a:moveTo>
                    <a:pt x="1" y="92"/>
                  </a:moveTo>
                  <a:cubicBezTo>
                    <a:pt x="69" y="32"/>
                    <a:pt x="69" y="32"/>
                    <a:pt x="69" y="32"/>
                  </a:cubicBezTo>
                  <a:cubicBezTo>
                    <a:pt x="69" y="32"/>
                    <a:pt x="72" y="29"/>
                    <a:pt x="75" y="33"/>
                  </a:cubicBezTo>
                  <a:cubicBezTo>
                    <a:pt x="95" y="57"/>
                    <a:pt x="95" y="57"/>
                    <a:pt x="95" y="57"/>
                  </a:cubicBezTo>
                  <a:cubicBezTo>
                    <a:pt x="95" y="57"/>
                    <a:pt x="96" y="58"/>
                    <a:pt x="99" y="56"/>
                  </a:cubicBezTo>
                  <a:cubicBezTo>
                    <a:pt x="163" y="7"/>
                    <a:pt x="163" y="7"/>
                    <a:pt x="163" y="7"/>
                  </a:cubicBezTo>
                  <a:cubicBezTo>
                    <a:pt x="163" y="7"/>
                    <a:pt x="171" y="0"/>
                    <a:pt x="180" y="6"/>
                  </a:cubicBezTo>
                  <a:cubicBezTo>
                    <a:pt x="180" y="6"/>
                    <a:pt x="188" y="14"/>
                    <a:pt x="175" y="23"/>
                  </a:cubicBezTo>
                  <a:cubicBezTo>
                    <a:pt x="96" y="75"/>
                    <a:pt x="96" y="75"/>
                    <a:pt x="96" y="75"/>
                  </a:cubicBezTo>
                  <a:cubicBezTo>
                    <a:pt x="96" y="75"/>
                    <a:pt x="93" y="77"/>
                    <a:pt x="91" y="74"/>
                  </a:cubicBezTo>
                  <a:cubicBezTo>
                    <a:pt x="69" y="49"/>
                    <a:pt x="69" y="49"/>
                    <a:pt x="69" y="49"/>
                  </a:cubicBezTo>
                  <a:cubicBezTo>
                    <a:pt x="69" y="49"/>
                    <a:pt x="68" y="47"/>
                    <a:pt x="67" y="48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0" y="94"/>
                    <a:pt x="1" y="92"/>
                  </a:cubicBezTo>
                  <a:close/>
                </a:path>
              </a:pathLst>
            </a:custGeom>
            <a:grpFill/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4385891" y="6590526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FC2E114B-E2B2-4115-9F42-B354EA0B1697}" type="slidenum">
              <a:rPr lang="en-US" sz="1200" smtClean="0">
                <a:solidFill>
                  <a:schemeClr val="bg1"/>
                </a:solidFill>
                <a:latin typeface="+mn-lt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3" r:id="rId2"/>
    <p:sldLayoutId id="2147483844" r:id="rId3"/>
    <p:sldLayoutId id="2147483845" r:id="rId4"/>
    <p:sldLayoutId id="2147483846" r:id="rId5"/>
    <p:sldLayoutId id="2147483870" r:id="rId6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C295B"/>
          </a:solidFill>
          <a:latin typeface="+mj-lt"/>
          <a:ea typeface="+mj-ea"/>
          <a:cs typeface="Arial" pitchFamily="34" charset="0"/>
        </a:defRPr>
      </a:lvl1pPr>
    </p:titleStyle>
    <p:bodyStyle>
      <a:lvl1pPr marL="342900" marR="0" indent="-342900" algn="l" defTabSz="914400" rtl="0" eaLnBrk="1" fontAlgn="auto" latinLnBrk="0" hangingPunct="1">
        <a:lnSpc>
          <a:spcPct val="90000"/>
        </a:lnSpc>
        <a:spcBef>
          <a:spcPts val="1600"/>
        </a:spcBef>
        <a:spcAft>
          <a:spcPts val="0"/>
        </a:spcAft>
        <a:buClrTx/>
        <a:buSzTx/>
        <a:buFont typeface="Arial" pitchFamily="34" charset="0"/>
        <a:buChar char="•"/>
        <a:tabLst/>
        <a:defRPr sz="3200" kern="1200">
          <a:solidFill>
            <a:srgbClr val="1C295B"/>
          </a:solidFill>
          <a:latin typeface="+mn-lt"/>
          <a:ea typeface="+mn-ea"/>
          <a:cs typeface="Arial" pitchFamily="34" charset="0"/>
        </a:defRPr>
      </a:lvl1pPr>
      <a:lvl2pPr marL="742950" marR="0" indent="-285750" algn="l" defTabSz="914400" rtl="0" eaLnBrk="1" fontAlgn="auto" latinLnBrk="0" hangingPunct="1">
        <a:lnSpc>
          <a:spcPct val="90000"/>
        </a:lnSpc>
        <a:spcBef>
          <a:spcPts val="1400"/>
        </a:spcBef>
        <a:spcAft>
          <a:spcPts val="0"/>
        </a:spcAft>
        <a:buClrTx/>
        <a:buSzTx/>
        <a:buFont typeface="Arial" pitchFamily="34" charset="0"/>
        <a:buChar char="–"/>
        <a:tabLst/>
        <a:defRPr sz="2800" kern="1200">
          <a:solidFill>
            <a:srgbClr val="1C295B"/>
          </a:solidFill>
          <a:latin typeface="+mn-lt"/>
          <a:ea typeface="+mn-ea"/>
          <a:cs typeface="Arial" pitchFamily="34" charset="0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1200"/>
        </a:spcBef>
        <a:spcAft>
          <a:spcPts val="0"/>
        </a:spcAft>
        <a:buClrTx/>
        <a:buSzTx/>
        <a:buFont typeface="Arial" pitchFamily="34" charset="0"/>
        <a:buChar char="•"/>
        <a:tabLst/>
        <a:defRPr sz="2400" kern="1200">
          <a:solidFill>
            <a:srgbClr val="1C295B"/>
          </a:solidFill>
          <a:latin typeface="+mn-lt"/>
          <a:ea typeface="+mn-ea"/>
          <a:cs typeface="Arial" pitchFamily="34" charset="0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34" charset="0"/>
        <a:buChar char="–"/>
        <a:tabLst/>
        <a:defRPr sz="2000" kern="1200">
          <a:solidFill>
            <a:srgbClr val="1C295B"/>
          </a:solidFill>
          <a:latin typeface="+mn-lt"/>
          <a:ea typeface="+mn-ea"/>
          <a:cs typeface="Arial" pitchFamily="34" charset="0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 typeface="Arial" pitchFamily="34" charset="0"/>
        <a:buChar char="»"/>
        <a:tabLst/>
        <a:defRPr sz="2000" kern="1200">
          <a:solidFill>
            <a:srgbClr val="1C295B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Wave_v2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0" y="2454275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1" descr="Rope_from_illthin.pn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0" y="2392364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2" descr="Rope_from_illthin.pn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0" y="316071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NAVAIR-Seal.pn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1" y="1726475"/>
            <a:ext cx="2231571" cy="2231571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7904650" y="6641499"/>
            <a:ext cx="1224239" cy="216503"/>
            <a:chOff x="3452813" y="3227388"/>
            <a:chExt cx="2235200" cy="395288"/>
          </a:xfrm>
          <a:solidFill>
            <a:srgbClr val="1C295B"/>
          </a:solidFill>
        </p:grpSpPr>
        <p:sp>
          <p:nvSpPr>
            <p:cNvPr id="15" name="Freeform 5"/>
            <p:cNvSpPr>
              <a:spLocks noEditPoints="1"/>
            </p:cNvSpPr>
            <p:nvPr userDrawn="1"/>
          </p:nvSpPr>
          <p:spPr bwMode="auto">
            <a:xfrm>
              <a:off x="4327526" y="3240088"/>
              <a:ext cx="546100" cy="382588"/>
            </a:xfrm>
            <a:custGeom>
              <a:avLst/>
              <a:gdLst/>
              <a:ahLst/>
              <a:cxnLst>
                <a:cxn ang="0">
                  <a:pos x="57" y="9"/>
                </a:cxn>
                <a:cxn ang="0">
                  <a:pos x="4" y="51"/>
                </a:cxn>
                <a:cxn ang="0">
                  <a:pos x="3" y="74"/>
                </a:cxn>
                <a:cxn ang="0">
                  <a:pos x="19" y="91"/>
                </a:cxn>
                <a:cxn ang="0">
                  <a:pos x="87" y="89"/>
                </a:cxn>
                <a:cxn ang="0">
                  <a:pos x="131" y="60"/>
                </a:cxn>
                <a:cxn ang="0">
                  <a:pos x="141" y="23"/>
                </a:cxn>
                <a:cxn ang="0">
                  <a:pos x="141" y="23"/>
                </a:cxn>
                <a:cxn ang="0">
                  <a:pos x="110" y="2"/>
                </a:cxn>
                <a:cxn ang="0">
                  <a:pos x="57" y="9"/>
                </a:cxn>
                <a:cxn ang="0">
                  <a:pos x="17" y="88"/>
                </a:cxn>
                <a:cxn ang="0">
                  <a:pos x="4" y="74"/>
                </a:cxn>
                <a:cxn ang="0">
                  <a:pos x="5" y="55"/>
                </a:cxn>
                <a:cxn ang="0">
                  <a:pos x="56" y="13"/>
                </a:cxn>
                <a:cxn ang="0">
                  <a:pos x="106" y="7"/>
                </a:cxn>
                <a:cxn ang="0">
                  <a:pos x="133" y="24"/>
                </a:cxn>
                <a:cxn ang="0">
                  <a:pos x="134" y="32"/>
                </a:cxn>
                <a:cxn ang="0">
                  <a:pos x="124" y="56"/>
                </a:cxn>
                <a:cxn ang="0">
                  <a:pos x="81" y="85"/>
                </a:cxn>
                <a:cxn ang="0">
                  <a:pos x="17" y="88"/>
                </a:cxn>
              </a:cxnLst>
              <a:rect l="0" t="0" r="r" b="b"/>
              <a:pathLst>
                <a:path w="145" h="99">
                  <a:moveTo>
                    <a:pt x="57" y="9"/>
                  </a:moveTo>
                  <a:cubicBezTo>
                    <a:pt x="32" y="18"/>
                    <a:pt x="12" y="34"/>
                    <a:pt x="4" y="51"/>
                  </a:cubicBezTo>
                  <a:cubicBezTo>
                    <a:pt x="1" y="59"/>
                    <a:pt x="0" y="67"/>
                    <a:pt x="3" y="74"/>
                  </a:cubicBezTo>
                  <a:cubicBezTo>
                    <a:pt x="5" y="81"/>
                    <a:pt x="11" y="87"/>
                    <a:pt x="19" y="91"/>
                  </a:cubicBezTo>
                  <a:cubicBezTo>
                    <a:pt x="36" y="99"/>
                    <a:pt x="62" y="98"/>
                    <a:pt x="87" y="89"/>
                  </a:cubicBezTo>
                  <a:cubicBezTo>
                    <a:pt x="105" y="82"/>
                    <a:pt x="121" y="72"/>
                    <a:pt x="131" y="60"/>
                  </a:cubicBezTo>
                  <a:cubicBezTo>
                    <a:pt x="142" y="47"/>
                    <a:pt x="145" y="34"/>
                    <a:pt x="141" y="23"/>
                  </a:cubicBezTo>
                  <a:cubicBezTo>
                    <a:pt x="141" y="23"/>
                    <a:pt x="141" y="23"/>
                    <a:pt x="141" y="23"/>
                  </a:cubicBezTo>
                  <a:cubicBezTo>
                    <a:pt x="137" y="12"/>
                    <a:pt x="126" y="5"/>
                    <a:pt x="110" y="2"/>
                  </a:cubicBezTo>
                  <a:cubicBezTo>
                    <a:pt x="94" y="0"/>
                    <a:pt x="75" y="2"/>
                    <a:pt x="57" y="9"/>
                  </a:cubicBezTo>
                  <a:close/>
                  <a:moveTo>
                    <a:pt x="17" y="88"/>
                  </a:moveTo>
                  <a:cubicBezTo>
                    <a:pt x="10" y="85"/>
                    <a:pt x="6" y="80"/>
                    <a:pt x="4" y="74"/>
                  </a:cubicBezTo>
                  <a:cubicBezTo>
                    <a:pt x="2" y="68"/>
                    <a:pt x="2" y="62"/>
                    <a:pt x="5" y="55"/>
                  </a:cubicBezTo>
                  <a:cubicBezTo>
                    <a:pt x="12" y="38"/>
                    <a:pt x="32" y="23"/>
                    <a:pt x="56" y="13"/>
                  </a:cubicBezTo>
                  <a:cubicBezTo>
                    <a:pt x="73" y="7"/>
                    <a:pt x="91" y="4"/>
                    <a:pt x="106" y="7"/>
                  </a:cubicBezTo>
                  <a:cubicBezTo>
                    <a:pt x="120" y="9"/>
                    <a:pt x="130" y="15"/>
                    <a:pt x="133" y="24"/>
                  </a:cubicBezTo>
                  <a:cubicBezTo>
                    <a:pt x="134" y="27"/>
                    <a:pt x="134" y="29"/>
                    <a:pt x="134" y="32"/>
                  </a:cubicBezTo>
                  <a:cubicBezTo>
                    <a:pt x="134" y="39"/>
                    <a:pt x="131" y="48"/>
                    <a:pt x="124" y="56"/>
                  </a:cubicBezTo>
                  <a:cubicBezTo>
                    <a:pt x="114" y="68"/>
                    <a:pt x="99" y="78"/>
                    <a:pt x="81" y="85"/>
                  </a:cubicBezTo>
                  <a:cubicBezTo>
                    <a:pt x="57" y="94"/>
                    <a:pt x="33" y="95"/>
                    <a:pt x="17" y="88"/>
                  </a:cubicBezTo>
                  <a:close/>
                </a:path>
              </a:pathLst>
            </a:custGeom>
            <a:grpFill/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6"/>
            <p:cNvSpPr>
              <a:spLocks/>
            </p:cNvSpPr>
            <p:nvPr userDrawn="1"/>
          </p:nvSpPr>
          <p:spPr bwMode="auto">
            <a:xfrm>
              <a:off x="3452813" y="3355976"/>
              <a:ext cx="219075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0"/>
                </a:cxn>
                <a:cxn ang="0">
                  <a:pos x="114" y="75"/>
                </a:cxn>
                <a:cxn ang="0">
                  <a:pos x="114" y="0"/>
                </a:cxn>
                <a:cxn ang="0">
                  <a:pos x="138" y="0"/>
                </a:cxn>
                <a:cxn ang="0">
                  <a:pos x="138" y="114"/>
                </a:cxn>
                <a:cxn ang="0">
                  <a:pos x="119" y="114"/>
                </a:cxn>
                <a:cxn ang="0">
                  <a:pos x="24" y="36"/>
                </a:cxn>
                <a:cxn ang="0">
                  <a:pos x="24" y="114"/>
                </a:cxn>
                <a:cxn ang="0">
                  <a:pos x="0" y="114"/>
                </a:cxn>
                <a:cxn ang="0">
                  <a:pos x="0" y="0"/>
                </a:cxn>
              </a:cxnLst>
              <a:rect l="0" t="0" r="r" b="b"/>
              <a:pathLst>
                <a:path w="138" h="114">
                  <a:moveTo>
                    <a:pt x="0" y="0"/>
                  </a:moveTo>
                  <a:lnTo>
                    <a:pt x="19" y="0"/>
                  </a:lnTo>
                  <a:lnTo>
                    <a:pt x="114" y="75"/>
                  </a:lnTo>
                  <a:lnTo>
                    <a:pt x="114" y="0"/>
                  </a:lnTo>
                  <a:lnTo>
                    <a:pt x="138" y="0"/>
                  </a:lnTo>
                  <a:lnTo>
                    <a:pt x="138" y="114"/>
                  </a:lnTo>
                  <a:lnTo>
                    <a:pt x="119" y="114"/>
                  </a:lnTo>
                  <a:lnTo>
                    <a:pt x="24" y="36"/>
                  </a:lnTo>
                  <a:lnTo>
                    <a:pt x="24" y="114"/>
                  </a:lnTo>
                  <a:lnTo>
                    <a:pt x="0" y="1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7"/>
            <p:cNvSpPr>
              <a:spLocks noEditPoints="1"/>
            </p:cNvSpPr>
            <p:nvPr userDrawn="1"/>
          </p:nvSpPr>
          <p:spPr bwMode="auto">
            <a:xfrm>
              <a:off x="3746501" y="3355976"/>
              <a:ext cx="252413" cy="1809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93" y="0"/>
                </a:cxn>
                <a:cxn ang="0">
                  <a:pos x="159" y="114"/>
                </a:cxn>
                <a:cxn ang="0">
                  <a:pos x="128" y="114"/>
                </a:cxn>
                <a:cxn ang="0">
                  <a:pos x="114" y="90"/>
                </a:cxn>
                <a:cxn ang="0">
                  <a:pos x="40" y="90"/>
                </a:cxn>
                <a:cxn ang="0">
                  <a:pos x="26" y="114"/>
                </a:cxn>
                <a:cxn ang="0">
                  <a:pos x="0" y="114"/>
                </a:cxn>
                <a:cxn ang="0">
                  <a:pos x="66" y="0"/>
                </a:cxn>
                <a:cxn ang="0">
                  <a:pos x="104" y="68"/>
                </a:cxn>
                <a:cxn ang="0">
                  <a:pos x="78" y="19"/>
                </a:cxn>
                <a:cxn ang="0">
                  <a:pos x="52" y="68"/>
                </a:cxn>
                <a:cxn ang="0">
                  <a:pos x="104" y="68"/>
                </a:cxn>
              </a:cxnLst>
              <a:rect l="0" t="0" r="r" b="b"/>
              <a:pathLst>
                <a:path w="159" h="114">
                  <a:moveTo>
                    <a:pt x="66" y="0"/>
                  </a:moveTo>
                  <a:lnTo>
                    <a:pt x="93" y="0"/>
                  </a:lnTo>
                  <a:lnTo>
                    <a:pt x="159" y="114"/>
                  </a:lnTo>
                  <a:lnTo>
                    <a:pt x="128" y="114"/>
                  </a:lnTo>
                  <a:lnTo>
                    <a:pt x="114" y="90"/>
                  </a:lnTo>
                  <a:lnTo>
                    <a:pt x="40" y="90"/>
                  </a:lnTo>
                  <a:lnTo>
                    <a:pt x="26" y="114"/>
                  </a:lnTo>
                  <a:lnTo>
                    <a:pt x="0" y="114"/>
                  </a:lnTo>
                  <a:lnTo>
                    <a:pt x="66" y="0"/>
                  </a:lnTo>
                  <a:close/>
                  <a:moveTo>
                    <a:pt x="104" y="68"/>
                  </a:moveTo>
                  <a:lnTo>
                    <a:pt x="78" y="19"/>
                  </a:lnTo>
                  <a:lnTo>
                    <a:pt x="52" y="68"/>
                  </a:lnTo>
                  <a:lnTo>
                    <a:pt x="104" y="6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8"/>
            <p:cNvSpPr>
              <a:spLocks/>
            </p:cNvSpPr>
            <p:nvPr userDrawn="1"/>
          </p:nvSpPr>
          <p:spPr bwMode="auto">
            <a:xfrm>
              <a:off x="4025901" y="3355976"/>
              <a:ext cx="2413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" y="0"/>
                </a:cxn>
                <a:cxn ang="0">
                  <a:pos x="78" y="83"/>
                </a:cxn>
                <a:cxn ang="0">
                  <a:pos x="123" y="0"/>
                </a:cxn>
                <a:cxn ang="0">
                  <a:pos x="152" y="0"/>
                </a:cxn>
                <a:cxn ang="0">
                  <a:pos x="88" y="114"/>
                </a:cxn>
                <a:cxn ang="0">
                  <a:pos x="69" y="114"/>
                </a:cxn>
                <a:cxn ang="0">
                  <a:pos x="0" y="0"/>
                </a:cxn>
              </a:cxnLst>
              <a:rect l="0" t="0" r="r" b="b"/>
              <a:pathLst>
                <a:path w="152" h="114">
                  <a:moveTo>
                    <a:pt x="0" y="0"/>
                  </a:moveTo>
                  <a:lnTo>
                    <a:pt x="31" y="0"/>
                  </a:lnTo>
                  <a:lnTo>
                    <a:pt x="78" y="83"/>
                  </a:lnTo>
                  <a:lnTo>
                    <a:pt x="123" y="0"/>
                  </a:lnTo>
                  <a:lnTo>
                    <a:pt x="152" y="0"/>
                  </a:lnTo>
                  <a:lnTo>
                    <a:pt x="88" y="114"/>
                  </a:lnTo>
                  <a:lnTo>
                    <a:pt x="69" y="1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9"/>
            <p:cNvSpPr>
              <a:spLocks noEditPoints="1"/>
            </p:cNvSpPr>
            <p:nvPr userDrawn="1"/>
          </p:nvSpPr>
          <p:spPr bwMode="auto">
            <a:xfrm>
              <a:off x="4922838" y="3355976"/>
              <a:ext cx="252413" cy="1809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92" y="0"/>
                </a:cxn>
                <a:cxn ang="0">
                  <a:pos x="159" y="114"/>
                </a:cxn>
                <a:cxn ang="0">
                  <a:pos x="128" y="114"/>
                </a:cxn>
                <a:cxn ang="0">
                  <a:pos x="114" y="90"/>
                </a:cxn>
                <a:cxn ang="0">
                  <a:pos x="40" y="90"/>
                </a:cxn>
                <a:cxn ang="0">
                  <a:pos x="26" y="114"/>
                </a:cxn>
                <a:cxn ang="0">
                  <a:pos x="0" y="114"/>
                </a:cxn>
                <a:cxn ang="0">
                  <a:pos x="66" y="0"/>
                </a:cxn>
                <a:cxn ang="0">
                  <a:pos x="104" y="68"/>
                </a:cxn>
                <a:cxn ang="0">
                  <a:pos x="78" y="19"/>
                </a:cxn>
                <a:cxn ang="0">
                  <a:pos x="52" y="68"/>
                </a:cxn>
                <a:cxn ang="0">
                  <a:pos x="104" y="68"/>
                </a:cxn>
              </a:cxnLst>
              <a:rect l="0" t="0" r="r" b="b"/>
              <a:pathLst>
                <a:path w="159" h="114">
                  <a:moveTo>
                    <a:pt x="66" y="0"/>
                  </a:moveTo>
                  <a:lnTo>
                    <a:pt x="92" y="0"/>
                  </a:lnTo>
                  <a:lnTo>
                    <a:pt x="159" y="114"/>
                  </a:lnTo>
                  <a:lnTo>
                    <a:pt x="128" y="114"/>
                  </a:lnTo>
                  <a:lnTo>
                    <a:pt x="114" y="90"/>
                  </a:lnTo>
                  <a:lnTo>
                    <a:pt x="40" y="90"/>
                  </a:lnTo>
                  <a:lnTo>
                    <a:pt x="26" y="114"/>
                  </a:lnTo>
                  <a:lnTo>
                    <a:pt x="0" y="114"/>
                  </a:lnTo>
                  <a:lnTo>
                    <a:pt x="66" y="0"/>
                  </a:lnTo>
                  <a:close/>
                  <a:moveTo>
                    <a:pt x="104" y="68"/>
                  </a:moveTo>
                  <a:lnTo>
                    <a:pt x="78" y="19"/>
                  </a:lnTo>
                  <a:lnTo>
                    <a:pt x="52" y="68"/>
                  </a:lnTo>
                  <a:lnTo>
                    <a:pt x="104" y="6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Rectangle 10"/>
            <p:cNvSpPr>
              <a:spLocks noChangeArrowheads="1"/>
            </p:cNvSpPr>
            <p:nvPr userDrawn="1"/>
          </p:nvSpPr>
          <p:spPr bwMode="auto">
            <a:xfrm>
              <a:off x="5280026" y="3355976"/>
              <a:ext cx="46038" cy="1809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5465763" y="3355976"/>
              <a:ext cx="22225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" y="0"/>
                </a:cxn>
                <a:cxn ang="0">
                  <a:pos x="54" y="9"/>
                </a:cxn>
                <a:cxn ang="0">
                  <a:pos x="54" y="20"/>
                </a:cxn>
                <a:cxn ang="0">
                  <a:pos x="43" y="29"/>
                </a:cxn>
                <a:cxn ang="0">
                  <a:pos x="36" y="29"/>
                </a:cxn>
                <a:cxn ang="0">
                  <a:pos x="59" y="47"/>
                </a:cxn>
                <a:cxn ang="0">
                  <a:pos x="42" y="47"/>
                </a:cxn>
                <a:cxn ang="0">
                  <a:pos x="23" y="29"/>
                </a:cxn>
                <a:cxn ang="0">
                  <a:pos x="12" y="29"/>
                </a:cxn>
                <a:cxn ang="0">
                  <a:pos x="12" y="47"/>
                </a:cxn>
                <a:cxn ang="0">
                  <a:pos x="0" y="47"/>
                </a:cxn>
                <a:cxn ang="0">
                  <a:pos x="0" y="0"/>
                </a:cxn>
                <a:cxn ang="0">
                  <a:pos x="12" y="8"/>
                </a:cxn>
                <a:cxn ang="0">
                  <a:pos x="12" y="21"/>
                </a:cxn>
                <a:cxn ang="0">
                  <a:pos x="38" y="21"/>
                </a:cxn>
                <a:cxn ang="0">
                  <a:pos x="43" y="17"/>
                </a:cxn>
                <a:cxn ang="0">
                  <a:pos x="43" y="12"/>
                </a:cxn>
                <a:cxn ang="0">
                  <a:pos x="38" y="8"/>
                </a:cxn>
                <a:cxn ang="0">
                  <a:pos x="12" y="8"/>
                </a:cxn>
              </a:cxnLst>
              <a:rect l="0" t="0" r="r" b="b"/>
              <a:pathLst>
                <a:path w="59" h="47">
                  <a:moveTo>
                    <a:pt x="0" y="0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51" y="0"/>
                    <a:pt x="54" y="2"/>
                    <a:pt x="54" y="9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7"/>
                    <a:pt x="51" y="29"/>
                    <a:pt x="43" y="29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42" y="47"/>
                    <a:pt x="42" y="47"/>
                    <a:pt x="42" y="4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0" y="47"/>
                    <a:pt x="0" y="47"/>
                    <a:pt x="0" y="47"/>
                  </a:cubicBezTo>
                  <a:lnTo>
                    <a:pt x="0" y="0"/>
                  </a:lnTo>
                  <a:close/>
                  <a:moveTo>
                    <a:pt x="12" y="8"/>
                  </a:moveTo>
                  <a:cubicBezTo>
                    <a:pt x="12" y="21"/>
                    <a:pt x="12" y="21"/>
                    <a:pt x="12" y="21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1" y="21"/>
                    <a:pt x="43" y="20"/>
                    <a:pt x="43" y="17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9"/>
                    <a:pt x="41" y="8"/>
                    <a:pt x="38" y="8"/>
                  </a:cubicBezTo>
                  <a:lnTo>
                    <a:pt x="12" y="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259263" y="3227388"/>
              <a:ext cx="708025" cy="365125"/>
            </a:xfrm>
            <a:custGeom>
              <a:avLst/>
              <a:gdLst/>
              <a:ahLst/>
              <a:cxnLst>
                <a:cxn ang="0">
                  <a:pos x="1" y="92"/>
                </a:cxn>
                <a:cxn ang="0">
                  <a:pos x="69" y="32"/>
                </a:cxn>
                <a:cxn ang="0">
                  <a:pos x="75" y="33"/>
                </a:cxn>
                <a:cxn ang="0">
                  <a:pos x="95" y="57"/>
                </a:cxn>
                <a:cxn ang="0">
                  <a:pos x="99" y="56"/>
                </a:cxn>
                <a:cxn ang="0">
                  <a:pos x="163" y="7"/>
                </a:cxn>
                <a:cxn ang="0">
                  <a:pos x="180" y="6"/>
                </a:cxn>
                <a:cxn ang="0">
                  <a:pos x="175" y="23"/>
                </a:cxn>
                <a:cxn ang="0">
                  <a:pos x="96" y="75"/>
                </a:cxn>
                <a:cxn ang="0">
                  <a:pos x="91" y="74"/>
                </a:cxn>
                <a:cxn ang="0">
                  <a:pos x="69" y="49"/>
                </a:cxn>
                <a:cxn ang="0">
                  <a:pos x="67" y="48"/>
                </a:cxn>
                <a:cxn ang="0">
                  <a:pos x="2" y="93"/>
                </a:cxn>
                <a:cxn ang="0">
                  <a:pos x="1" y="92"/>
                </a:cxn>
              </a:cxnLst>
              <a:rect l="0" t="0" r="r" b="b"/>
              <a:pathLst>
                <a:path w="188" h="94">
                  <a:moveTo>
                    <a:pt x="1" y="92"/>
                  </a:moveTo>
                  <a:cubicBezTo>
                    <a:pt x="69" y="32"/>
                    <a:pt x="69" y="32"/>
                    <a:pt x="69" y="32"/>
                  </a:cubicBezTo>
                  <a:cubicBezTo>
                    <a:pt x="69" y="32"/>
                    <a:pt x="72" y="29"/>
                    <a:pt x="75" y="33"/>
                  </a:cubicBezTo>
                  <a:cubicBezTo>
                    <a:pt x="95" y="57"/>
                    <a:pt x="95" y="57"/>
                    <a:pt x="95" y="57"/>
                  </a:cubicBezTo>
                  <a:cubicBezTo>
                    <a:pt x="95" y="57"/>
                    <a:pt x="96" y="58"/>
                    <a:pt x="99" y="56"/>
                  </a:cubicBezTo>
                  <a:cubicBezTo>
                    <a:pt x="163" y="7"/>
                    <a:pt x="163" y="7"/>
                    <a:pt x="163" y="7"/>
                  </a:cubicBezTo>
                  <a:cubicBezTo>
                    <a:pt x="163" y="7"/>
                    <a:pt x="171" y="0"/>
                    <a:pt x="180" y="6"/>
                  </a:cubicBezTo>
                  <a:cubicBezTo>
                    <a:pt x="180" y="6"/>
                    <a:pt x="188" y="14"/>
                    <a:pt x="175" y="23"/>
                  </a:cubicBezTo>
                  <a:cubicBezTo>
                    <a:pt x="96" y="75"/>
                    <a:pt x="96" y="75"/>
                    <a:pt x="96" y="75"/>
                  </a:cubicBezTo>
                  <a:cubicBezTo>
                    <a:pt x="96" y="75"/>
                    <a:pt x="93" y="77"/>
                    <a:pt x="91" y="74"/>
                  </a:cubicBezTo>
                  <a:cubicBezTo>
                    <a:pt x="69" y="49"/>
                    <a:pt x="69" y="49"/>
                    <a:pt x="69" y="49"/>
                  </a:cubicBezTo>
                  <a:cubicBezTo>
                    <a:pt x="69" y="49"/>
                    <a:pt x="68" y="47"/>
                    <a:pt x="67" y="48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0" y="94"/>
                    <a:pt x="1" y="92"/>
                  </a:cubicBezTo>
                  <a:close/>
                </a:path>
              </a:pathLst>
            </a:custGeom>
            <a:grpFill/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9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6299" y="166371"/>
            <a:ext cx="7800975" cy="568642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25998"/>
            <a:ext cx="8229600" cy="5242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MAIN LEVEL TEXT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FIFTH LEVEL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8" name="Picture 17" descr="NAVAIR-Seal.png"/>
          <p:cNvPicPr>
            <a:picLocks noChangeAspect="1"/>
          </p:cNvPicPr>
          <p:nvPr/>
        </p:nvPicPr>
        <p:blipFill>
          <a:blip r:embed="rId7" cstate="screen"/>
          <a:stretch>
            <a:fillRect/>
          </a:stretch>
        </p:blipFill>
        <p:spPr>
          <a:xfrm>
            <a:off x="2" y="0"/>
            <a:ext cx="936172" cy="936172"/>
          </a:xfrm>
          <a:prstGeom prst="rect">
            <a:avLst/>
          </a:prstGeom>
        </p:spPr>
      </p:pic>
      <p:sp>
        <p:nvSpPr>
          <p:cNvPr id="22" name="Text Box 4"/>
          <p:cNvSpPr txBox="1">
            <a:spLocks noChangeArrowheads="1"/>
          </p:cNvSpPr>
          <p:nvPr/>
        </p:nvSpPr>
        <p:spPr bwMode="gray">
          <a:xfrm rot="-5400000">
            <a:off x="8336466" y="410973"/>
            <a:ext cx="1228726" cy="406778"/>
          </a:xfrm>
          <a:prstGeom prst="rect">
            <a:avLst/>
          </a:prstGeom>
          <a:solidFill>
            <a:srgbClr val="FF0000"/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27432" tIns="45720" r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dirty="0">
                <a:solidFill>
                  <a:prstClr val="white"/>
                </a:solidFill>
              </a:rPr>
              <a:t>DRAFT </a:t>
            </a:r>
            <a:r>
              <a:rPr lang="en-US" sz="1200" dirty="0" smtClean="0">
                <a:solidFill>
                  <a:prstClr val="white"/>
                </a:solidFill>
              </a:rPr>
              <a:t>V7</a:t>
            </a:r>
            <a:endParaRPr lang="en-US" sz="300" dirty="0">
              <a:solidFill>
                <a:prstClr val="white"/>
              </a:solidFill>
            </a:endParaRPr>
          </a:p>
          <a:p>
            <a:pPr algn="ctr">
              <a:lnSpc>
                <a:spcPct val="60000"/>
              </a:lnSpc>
            </a:pPr>
            <a:r>
              <a:rPr lang="en-US" sz="600" dirty="0">
                <a:solidFill>
                  <a:prstClr val="white"/>
                </a:solidFill>
              </a:rPr>
              <a:t>PRINTED: </a:t>
            </a:r>
            <a:fld id="{70882238-CB26-43A8-A0A6-2791579BBB26}" type="datetime8">
              <a:rPr lang="en-US" sz="600">
                <a:solidFill>
                  <a:prstClr val="white"/>
                </a:solidFill>
              </a:rPr>
              <a:pPr algn="ctr">
                <a:lnSpc>
                  <a:spcPct val="60000"/>
                </a:lnSpc>
              </a:pPr>
              <a:t>3/25/2014 8:21</a:t>
            </a:fld>
            <a:r>
              <a:rPr lang="en-US" dirty="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20" name="Picture 2" descr="Wave_Bottom_v2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0" y="6591302"/>
            <a:ext cx="914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5" descr="Rope_from_illthin.png"/>
          <p:cNvPicPr>
            <a:picLocks noChangeAspect="1"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0" y="6515102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" name="Group 23"/>
          <p:cNvGrpSpPr/>
          <p:nvPr/>
        </p:nvGrpSpPr>
        <p:grpSpPr>
          <a:xfrm>
            <a:off x="7904649" y="6657741"/>
            <a:ext cx="1070283" cy="189277"/>
            <a:chOff x="3452813" y="3227388"/>
            <a:chExt cx="2235200" cy="395288"/>
          </a:xfrm>
          <a:solidFill>
            <a:schemeClr val="bg1"/>
          </a:solidFill>
        </p:grpSpPr>
        <p:sp>
          <p:nvSpPr>
            <p:cNvPr id="25" name="Freeform 5"/>
            <p:cNvSpPr>
              <a:spLocks noEditPoints="1"/>
            </p:cNvSpPr>
            <p:nvPr userDrawn="1"/>
          </p:nvSpPr>
          <p:spPr bwMode="auto">
            <a:xfrm>
              <a:off x="4327526" y="3240088"/>
              <a:ext cx="546100" cy="382588"/>
            </a:xfrm>
            <a:custGeom>
              <a:avLst/>
              <a:gdLst/>
              <a:ahLst/>
              <a:cxnLst>
                <a:cxn ang="0">
                  <a:pos x="57" y="9"/>
                </a:cxn>
                <a:cxn ang="0">
                  <a:pos x="4" y="51"/>
                </a:cxn>
                <a:cxn ang="0">
                  <a:pos x="3" y="74"/>
                </a:cxn>
                <a:cxn ang="0">
                  <a:pos x="19" y="91"/>
                </a:cxn>
                <a:cxn ang="0">
                  <a:pos x="87" y="89"/>
                </a:cxn>
                <a:cxn ang="0">
                  <a:pos x="131" y="60"/>
                </a:cxn>
                <a:cxn ang="0">
                  <a:pos x="141" y="23"/>
                </a:cxn>
                <a:cxn ang="0">
                  <a:pos x="141" y="23"/>
                </a:cxn>
                <a:cxn ang="0">
                  <a:pos x="110" y="2"/>
                </a:cxn>
                <a:cxn ang="0">
                  <a:pos x="57" y="9"/>
                </a:cxn>
                <a:cxn ang="0">
                  <a:pos x="17" y="88"/>
                </a:cxn>
                <a:cxn ang="0">
                  <a:pos x="4" y="74"/>
                </a:cxn>
                <a:cxn ang="0">
                  <a:pos x="5" y="55"/>
                </a:cxn>
                <a:cxn ang="0">
                  <a:pos x="56" y="13"/>
                </a:cxn>
                <a:cxn ang="0">
                  <a:pos x="106" y="7"/>
                </a:cxn>
                <a:cxn ang="0">
                  <a:pos x="133" y="24"/>
                </a:cxn>
                <a:cxn ang="0">
                  <a:pos x="134" y="32"/>
                </a:cxn>
                <a:cxn ang="0">
                  <a:pos x="124" y="56"/>
                </a:cxn>
                <a:cxn ang="0">
                  <a:pos x="81" y="85"/>
                </a:cxn>
                <a:cxn ang="0">
                  <a:pos x="17" y="88"/>
                </a:cxn>
              </a:cxnLst>
              <a:rect l="0" t="0" r="r" b="b"/>
              <a:pathLst>
                <a:path w="145" h="99">
                  <a:moveTo>
                    <a:pt x="57" y="9"/>
                  </a:moveTo>
                  <a:cubicBezTo>
                    <a:pt x="32" y="18"/>
                    <a:pt x="12" y="34"/>
                    <a:pt x="4" y="51"/>
                  </a:cubicBezTo>
                  <a:cubicBezTo>
                    <a:pt x="1" y="59"/>
                    <a:pt x="0" y="67"/>
                    <a:pt x="3" y="74"/>
                  </a:cubicBezTo>
                  <a:cubicBezTo>
                    <a:pt x="5" y="81"/>
                    <a:pt x="11" y="87"/>
                    <a:pt x="19" y="91"/>
                  </a:cubicBezTo>
                  <a:cubicBezTo>
                    <a:pt x="36" y="99"/>
                    <a:pt x="62" y="98"/>
                    <a:pt x="87" y="89"/>
                  </a:cubicBezTo>
                  <a:cubicBezTo>
                    <a:pt x="105" y="82"/>
                    <a:pt x="121" y="72"/>
                    <a:pt x="131" y="60"/>
                  </a:cubicBezTo>
                  <a:cubicBezTo>
                    <a:pt x="142" y="47"/>
                    <a:pt x="145" y="34"/>
                    <a:pt x="141" y="23"/>
                  </a:cubicBezTo>
                  <a:cubicBezTo>
                    <a:pt x="141" y="23"/>
                    <a:pt x="141" y="23"/>
                    <a:pt x="141" y="23"/>
                  </a:cubicBezTo>
                  <a:cubicBezTo>
                    <a:pt x="137" y="12"/>
                    <a:pt x="126" y="5"/>
                    <a:pt x="110" y="2"/>
                  </a:cubicBezTo>
                  <a:cubicBezTo>
                    <a:pt x="94" y="0"/>
                    <a:pt x="75" y="2"/>
                    <a:pt x="57" y="9"/>
                  </a:cubicBezTo>
                  <a:close/>
                  <a:moveTo>
                    <a:pt x="17" y="88"/>
                  </a:moveTo>
                  <a:cubicBezTo>
                    <a:pt x="10" y="85"/>
                    <a:pt x="6" y="80"/>
                    <a:pt x="4" y="74"/>
                  </a:cubicBezTo>
                  <a:cubicBezTo>
                    <a:pt x="2" y="68"/>
                    <a:pt x="2" y="62"/>
                    <a:pt x="5" y="55"/>
                  </a:cubicBezTo>
                  <a:cubicBezTo>
                    <a:pt x="12" y="38"/>
                    <a:pt x="32" y="23"/>
                    <a:pt x="56" y="13"/>
                  </a:cubicBezTo>
                  <a:cubicBezTo>
                    <a:pt x="73" y="7"/>
                    <a:pt x="91" y="4"/>
                    <a:pt x="106" y="7"/>
                  </a:cubicBezTo>
                  <a:cubicBezTo>
                    <a:pt x="120" y="9"/>
                    <a:pt x="130" y="15"/>
                    <a:pt x="133" y="24"/>
                  </a:cubicBezTo>
                  <a:cubicBezTo>
                    <a:pt x="134" y="27"/>
                    <a:pt x="134" y="29"/>
                    <a:pt x="134" y="32"/>
                  </a:cubicBezTo>
                  <a:cubicBezTo>
                    <a:pt x="134" y="39"/>
                    <a:pt x="131" y="48"/>
                    <a:pt x="124" y="56"/>
                  </a:cubicBezTo>
                  <a:cubicBezTo>
                    <a:pt x="114" y="68"/>
                    <a:pt x="99" y="78"/>
                    <a:pt x="81" y="85"/>
                  </a:cubicBezTo>
                  <a:cubicBezTo>
                    <a:pt x="57" y="94"/>
                    <a:pt x="33" y="95"/>
                    <a:pt x="17" y="88"/>
                  </a:cubicBezTo>
                  <a:close/>
                </a:path>
              </a:pathLst>
            </a:custGeom>
            <a:grpFill/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6" name="Freeform 6"/>
            <p:cNvSpPr>
              <a:spLocks/>
            </p:cNvSpPr>
            <p:nvPr userDrawn="1"/>
          </p:nvSpPr>
          <p:spPr bwMode="auto">
            <a:xfrm>
              <a:off x="3452813" y="3355976"/>
              <a:ext cx="219075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0"/>
                </a:cxn>
                <a:cxn ang="0">
                  <a:pos x="114" y="75"/>
                </a:cxn>
                <a:cxn ang="0">
                  <a:pos x="114" y="0"/>
                </a:cxn>
                <a:cxn ang="0">
                  <a:pos x="138" y="0"/>
                </a:cxn>
                <a:cxn ang="0">
                  <a:pos x="138" y="114"/>
                </a:cxn>
                <a:cxn ang="0">
                  <a:pos x="119" y="114"/>
                </a:cxn>
                <a:cxn ang="0">
                  <a:pos x="24" y="36"/>
                </a:cxn>
                <a:cxn ang="0">
                  <a:pos x="24" y="114"/>
                </a:cxn>
                <a:cxn ang="0">
                  <a:pos x="0" y="114"/>
                </a:cxn>
                <a:cxn ang="0">
                  <a:pos x="0" y="0"/>
                </a:cxn>
              </a:cxnLst>
              <a:rect l="0" t="0" r="r" b="b"/>
              <a:pathLst>
                <a:path w="138" h="114">
                  <a:moveTo>
                    <a:pt x="0" y="0"/>
                  </a:moveTo>
                  <a:lnTo>
                    <a:pt x="19" y="0"/>
                  </a:lnTo>
                  <a:lnTo>
                    <a:pt x="114" y="75"/>
                  </a:lnTo>
                  <a:lnTo>
                    <a:pt x="114" y="0"/>
                  </a:lnTo>
                  <a:lnTo>
                    <a:pt x="138" y="0"/>
                  </a:lnTo>
                  <a:lnTo>
                    <a:pt x="138" y="114"/>
                  </a:lnTo>
                  <a:lnTo>
                    <a:pt x="119" y="114"/>
                  </a:lnTo>
                  <a:lnTo>
                    <a:pt x="24" y="36"/>
                  </a:lnTo>
                  <a:lnTo>
                    <a:pt x="24" y="114"/>
                  </a:lnTo>
                  <a:lnTo>
                    <a:pt x="0" y="1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7" name="Freeform 7"/>
            <p:cNvSpPr>
              <a:spLocks noEditPoints="1"/>
            </p:cNvSpPr>
            <p:nvPr userDrawn="1"/>
          </p:nvSpPr>
          <p:spPr bwMode="auto">
            <a:xfrm>
              <a:off x="3746501" y="3355976"/>
              <a:ext cx="252413" cy="1809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93" y="0"/>
                </a:cxn>
                <a:cxn ang="0">
                  <a:pos x="159" y="114"/>
                </a:cxn>
                <a:cxn ang="0">
                  <a:pos x="128" y="114"/>
                </a:cxn>
                <a:cxn ang="0">
                  <a:pos x="114" y="90"/>
                </a:cxn>
                <a:cxn ang="0">
                  <a:pos x="40" y="90"/>
                </a:cxn>
                <a:cxn ang="0">
                  <a:pos x="26" y="114"/>
                </a:cxn>
                <a:cxn ang="0">
                  <a:pos x="0" y="114"/>
                </a:cxn>
                <a:cxn ang="0">
                  <a:pos x="66" y="0"/>
                </a:cxn>
                <a:cxn ang="0">
                  <a:pos x="104" y="68"/>
                </a:cxn>
                <a:cxn ang="0">
                  <a:pos x="78" y="19"/>
                </a:cxn>
                <a:cxn ang="0">
                  <a:pos x="52" y="68"/>
                </a:cxn>
                <a:cxn ang="0">
                  <a:pos x="104" y="68"/>
                </a:cxn>
              </a:cxnLst>
              <a:rect l="0" t="0" r="r" b="b"/>
              <a:pathLst>
                <a:path w="159" h="114">
                  <a:moveTo>
                    <a:pt x="66" y="0"/>
                  </a:moveTo>
                  <a:lnTo>
                    <a:pt x="93" y="0"/>
                  </a:lnTo>
                  <a:lnTo>
                    <a:pt x="159" y="114"/>
                  </a:lnTo>
                  <a:lnTo>
                    <a:pt x="128" y="114"/>
                  </a:lnTo>
                  <a:lnTo>
                    <a:pt x="114" y="90"/>
                  </a:lnTo>
                  <a:lnTo>
                    <a:pt x="40" y="90"/>
                  </a:lnTo>
                  <a:lnTo>
                    <a:pt x="26" y="114"/>
                  </a:lnTo>
                  <a:lnTo>
                    <a:pt x="0" y="114"/>
                  </a:lnTo>
                  <a:lnTo>
                    <a:pt x="66" y="0"/>
                  </a:lnTo>
                  <a:close/>
                  <a:moveTo>
                    <a:pt x="104" y="68"/>
                  </a:moveTo>
                  <a:lnTo>
                    <a:pt x="78" y="19"/>
                  </a:lnTo>
                  <a:lnTo>
                    <a:pt x="52" y="68"/>
                  </a:lnTo>
                  <a:lnTo>
                    <a:pt x="104" y="6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8" name="Freeform 8"/>
            <p:cNvSpPr>
              <a:spLocks/>
            </p:cNvSpPr>
            <p:nvPr userDrawn="1"/>
          </p:nvSpPr>
          <p:spPr bwMode="auto">
            <a:xfrm>
              <a:off x="4025901" y="3355976"/>
              <a:ext cx="24130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" y="0"/>
                </a:cxn>
                <a:cxn ang="0">
                  <a:pos x="78" y="83"/>
                </a:cxn>
                <a:cxn ang="0">
                  <a:pos x="123" y="0"/>
                </a:cxn>
                <a:cxn ang="0">
                  <a:pos x="152" y="0"/>
                </a:cxn>
                <a:cxn ang="0">
                  <a:pos x="88" y="114"/>
                </a:cxn>
                <a:cxn ang="0">
                  <a:pos x="69" y="114"/>
                </a:cxn>
                <a:cxn ang="0">
                  <a:pos x="0" y="0"/>
                </a:cxn>
              </a:cxnLst>
              <a:rect l="0" t="0" r="r" b="b"/>
              <a:pathLst>
                <a:path w="152" h="114">
                  <a:moveTo>
                    <a:pt x="0" y="0"/>
                  </a:moveTo>
                  <a:lnTo>
                    <a:pt x="31" y="0"/>
                  </a:lnTo>
                  <a:lnTo>
                    <a:pt x="78" y="83"/>
                  </a:lnTo>
                  <a:lnTo>
                    <a:pt x="123" y="0"/>
                  </a:lnTo>
                  <a:lnTo>
                    <a:pt x="152" y="0"/>
                  </a:lnTo>
                  <a:lnTo>
                    <a:pt x="88" y="114"/>
                  </a:lnTo>
                  <a:lnTo>
                    <a:pt x="69" y="1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9" name="Freeform 9"/>
            <p:cNvSpPr>
              <a:spLocks noEditPoints="1"/>
            </p:cNvSpPr>
            <p:nvPr userDrawn="1"/>
          </p:nvSpPr>
          <p:spPr bwMode="auto">
            <a:xfrm>
              <a:off x="4922838" y="3355976"/>
              <a:ext cx="252413" cy="180975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92" y="0"/>
                </a:cxn>
                <a:cxn ang="0">
                  <a:pos x="159" y="114"/>
                </a:cxn>
                <a:cxn ang="0">
                  <a:pos x="128" y="114"/>
                </a:cxn>
                <a:cxn ang="0">
                  <a:pos x="114" y="90"/>
                </a:cxn>
                <a:cxn ang="0">
                  <a:pos x="40" y="90"/>
                </a:cxn>
                <a:cxn ang="0">
                  <a:pos x="26" y="114"/>
                </a:cxn>
                <a:cxn ang="0">
                  <a:pos x="0" y="114"/>
                </a:cxn>
                <a:cxn ang="0">
                  <a:pos x="66" y="0"/>
                </a:cxn>
                <a:cxn ang="0">
                  <a:pos x="104" y="68"/>
                </a:cxn>
                <a:cxn ang="0">
                  <a:pos x="78" y="19"/>
                </a:cxn>
                <a:cxn ang="0">
                  <a:pos x="52" y="68"/>
                </a:cxn>
                <a:cxn ang="0">
                  <a:pos x="104" y="68"/>
                </a:cxn>
              </a:cxnLst>
              <a:rect l="0" t="0" r="r" b="b"/>
              <a:pathLst>
                <a:path w="159" h="114">
                  <a:moveTo>
                    <a:pt x="66" y="0"/>
                  </a:moveTo>
                  <a:lnTo>
                    <a:pt x="92" y="0"/>
                  </a:lnTo>
                  <a:lnTo>
                    <a:pt x="159" y="114"/>
                  </a:lnTo>
                  <a:lnTo>
                    <a:pt x="128" y="114"/>
                  </a:lnTo>
                  <a:lnTo>
                    <a:pt x="114" y="90"/>
                  </a:lnTo>
                  <a:lnTo>
                    <a:pt x="40" y="90"/>
                  </a:lnTo>
                  <a:lnTo>
                    <a:pt x="26" y="114"/>
                  </a:lnTo>
                  <a:lnTo>
                    <a:pt x="0" y="114"/>
                  </a:lnTo>
                  <a:lnTo>
                    <a:pt x="66" y="0"/>
                  </a:lnTo>
                  <a:close/>
                  <a:moveTo>
                    <a:pt x="104" y="68"/>
                  </a:moveTo>
                  <a:lnTo>
                    <a:pt x="78" y="19"/>
                  </a:lnTo>
                  <a:lnTo>
                    <a:pt x="52" y="68"/>
                  </a:lnTo>
                  <a:lnTo>
                    <a:pt x="104" y="6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30" name="Rectangle 10"/>
            <p:cNvSpPr>
              <a:spLocks noChangeArrowheads="1"/>
            </p:cNvSpPr>
            <p:nvPr userDrawn="1"/>
          </p:nvSpPr>
          <p:spPr bwMode="auto">
            <a:xfrm>
              <a:off x="5280026" y="3355976"/>
              <a:ext cx="46038" cy="1809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31" name="Freeform 11"/>
            <p:cNvSpPr>
              <a:spLocks noEditPoints="1"/>
            </p:cNvSpPr>
            <p:nvPr userDrawn="1"/>
          </p:nvSpPr>
          <p:spPr bwMode="auto">
            <a:xfrm>
              <a:off x="5465763" y="3355976"/>
              <a:ext cx="222250" cy="180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" y="0"/>
                </a:cxn>
                <a:cxn ang="0">
                  <a:pos x="54" y="9"/>
                </a:cxn>
                <a:cxn ang="0">
                  <a:pos x="54" y="20"/>
                </a:cxn>
                <a:cxn ang="0">
                  <a:pos x="43" y="29"/>
                </a:cxn>
                <a:cxn ang="0">
                  <a:pos x="36" y="29"/>
                </a:cxn>
                <a:cxn ang="0">
                  <a:pos x="59" y="47"/>
                </a:cxn>
                <a:cxn ang="0">
                  <a:pos x="42" y="47"/>
                </a:cxn>
                <a:cxn ang="0">
                  <a:pos x="23" y="29"/>
                </a:cxn>
                <a:cxn ang="0">
                  <a:pos x="12" y="29"/>
                </a:cxn>
                <a:cxn ang="0">
                  <a:pos x="12" y="47"/>
                </a:cxn>
                <a:cxn ang="0">
                  <a:pos x="0" y="47"/>
                </a:cxn>
                <a:cxn ang="0">
                  <a:pos x="0" y="0"/>
                </a:cxn>
                <a:cxn ang="0">
                  <a:pos x="12" y="8"/>
                </a:cxn>
                <a:cxn ang="0">
                  <a:pos x="12" y="21"/>
                </a:cxn>
                <a:cxn ang="0">
                  <a:pos x="38" y="21"/>
                </a:cxn>
                <a:cxn ang="0">
                  <a:pos x="43" y="17"/>
                </a:cxn>
                <a:cxn ang="0">
                  <a:pos x="43" y="12"/>
                </a:cxn>
                <a:cxn ang="0">
                  <a:pos x="38" y="8"/>
                </a:cxn>
                <a:cxn ang="0">
                  <a:pos x="12" y="8"/>
                </a:cxn>
              </a:cxnLst>
              <a:rect l="0" t="0" r="r" b="b"/>
              <a:pathLst>
                <a:path w="59" h="47">
                  <a:moveTo>
                    <a:pt x="0" y="0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51" y="0"/>
                    <a:pt x="54" y="2"/>
                    <a:pt x="54" y="9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27"/>
                    <a:pt x="51" y="29"/>
                    <a:pt x="43" y="29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42" y="47"/>
                    <a:pt x="42" y="47"/>
                    <a:pt x="42" y="4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0" y="47"/>
                    <a:pt x="0" y="47"/>
                    <a:pt x="0" y="47"/>
                  </a:cubicBezTo>
                  <a:lnTo>
                    <a:pt x="0" y="0"/>
                  </a:lnTo>
                  <a:close/>
                  <a:moveTo>
                    <a:pt x="12" y="8"/>
                  </a:moveTo>
                  <a:cubicBezTo>
                    <a:pt x="12" y="21"/>
                    <a:pt x="12" y="21"/>
                    <a:pt x="12" y="21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1" y="21"/>
                    <a:pt x="43" y="20"/>
                    <a:pt x="43" y="17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9"/>
                    <a:pt x="41" y="8"/>
                    <a:pt x="38" y="8"/>
                  </a:cubicBezTo>
                  <a:lnTo>
                    <a:pt x="12" y="8"/>
                  </a:lnTo>
                  <a:close/>
                </a:path>
              </a:pathLst>
            </a:cu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32" name="Freeform 12"/>
            <p:cNvSpPr>
              <a:spLocks/>
            </p:cNvSpPr>
            <p:nvPr userDrawn="1"/>
          </p:nvSpPr>
          <p:spPr bwMode="auto">
            <a:xfrm>
              <a:off x="4259263" y="3227388"/>
              <a:ext cx="708025" cy="365125"/>
            </a:xfrm>
            <a:custGeom>
              <a:avLst/>
              <a:gdLst/>
              <a:ahLst/>
              <a:cxnLst>
                <a:cxn ang="0">
                  <a:pos x="1" y="92"/>
                </a:cxn>
                <a:cxn ang="0">
                  <a:pos x="69" y="32"/>
                </a:cxn>
                <a:cxn ang="0">
                  <a:pos x="75" y="33"/>
                </a:cxn>
                <a:cxn ang="0">
                  <a:pos x="95" y="57"/>
                </a:cxn>
                <a:cxn ang="0">
                  <a:pos x="99" y="56"/>
                </a:cxn>
                <a:cxn ang="0">
                  <a:pos x="163" y="7"/>
                </a:cxn>
                <a:cxn ang="0">
                  <a:pos x="180" y="6"/>
                </a:cxn>
                <a:cxn ang="0">
                  <a:pos x="175" y="23"/>
                </a:cxn>
                <a:cxn ang="0">
                  <a:pos x="96" y="75"/>
                </a:cxn>
                <a:cxn ang="0">
                  <a:pos x="91" y="74"/>
                </a:cxn>
                <a:cxn ang="0">
                  <a:pos x="69" y="49"/>
                </a:cxn>
                <a:cxn ang="0">
                  <a:pos x="67" y="48"/>
                </a:cxn>
                <a:cxn ang="0">
                  <a:pos x="2" y="93"/>
                </a:cxn>
                <a:cxn ang="0">
                  <a:pos x="1" y="92"/>
                </a:cxn>
              </a:cxnLst>
              <a:rect l="0" t="0" r="r" b="b"/>
              <a:pathLst>
                <a:path w="188" h="94">
                  <a:moveTo>
                    <a:pt x="1" y="92"/>
                  </a:moveTo>
                  <a:cubicBezTo>
                    <a:pt x="69" y="32"/>
                    <a:pt x="69" y="32"/>
                    <a:pt x="69" y="32"/>
                  </a:cubicBezTo>
                  <a:cubicBezTo>
                    <a:pt x="69" y="32"/>
                    <a:pt x="72" y="29"/>
                    <a:pt x="75" y="33"/>
                  </a:cubicBezTo>
                  <a:cubicBezTo>
                    <a:pt x="95" y="57"/>
                    <a:pt x="95" y="57"/>
                    <a:pt x="95" y="57"/>
                  </a:cubicBezTo>
                  <a:cubicBezTo>
                    <a:pt x="95" y="57"/>
                    <a:pt x="96" y="58"/>
                    <a:pt x="99" y="56"/>
                  </a:cubicBezTo>
                  <a:cubicBezTo>
                    <a:pt x="163" y="7"/>
                    <a:pt x="163" y="7"/>
                    <a:pt x="163" y="7"/>
                  </a:cubicBezTo>
                  <a:cubicBezTo>
                    <a:pt x="163" y="7"/>
                    <a:pt x="171" y="0"/>
                    <a:pt x="180" y="6"/>
                  </a:cubicBezTo>
                  <a:cubicBezTo>
                    <a:pt x="180" y="6"/>
                    <a:pt x="188" y="14"/>
                    <a:pt x="175" y="23"/>
                  </a:cubicBezTo>
                  <a:cubicBezTo>
                    <a:pt x="96" y="75"/>
                    <a:pt x="96" y="75"/>
                    <a:pt x="96" y="75"/>
                  </a:cubicBezTo>
                  <a:cubicBezTo>
                    <a:pt x="96" y="75"/>
                    <a:pt x="93" y="77"/>
                    <a:pt x="91" y="74"/>
                  </a:cubicBezTo>
                  <a:cubicBezTo>
                    <a:pt x="69" y="49"/>
                    <a:pt x="69" y="49"/>
                    <a:pt x="69" y="49"/>
                  </a:cubicBezTo>
                  <a:cubicBezTo>
                    <a:pt x="69" y="49"/>
                    <a:pt x="68" y="47"/>
                    <a:pt x="67" y="48"/>
                  </a:cubicBezTo>
                  <a:cubicBezTo>
                    <a:pt x="2" y="93"/>
                    <a:pt x="2" y="93"/>
                    <a:pt x="2" y="93"/>
                  </a:cubicBezTo>
                  <a:cubicBezTo>
                    <a:pt x="2" y="93"/>
                    <a:pt x="0" y="94"/>
                    <a:pt x="1" y="92"/>
                  </a:cubicBezTo>
                  <a:close/>
                </a:path>
              </a:pathLst>
            </a:custGeom>
            <a:grpFill/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0" y="6596390"/>
            <a:ext cx="2286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500" b="0" dirty="0" smtClean="0">
                <a:solidFill>
                  <a:prstClr val="white"/>
                </a:solidFill>
              </a:rPr>
              <a:t>CONFIG. MGR:  T&amp;D  (301) 757-8002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en-US" sz="500" b="0" dirty="0" smtClean="0">
                <a:solidFill>
                  <a:prstClr val="white"/>
                </a:solidFill>
              </a:rPr>
              <a:t>FILE NAME:  09_Strategic_Planning_Diagram_26SEP12.PPTX</a:t>
            </a:r>
            <a:endParaRPr lang="en-US" sz="500" b="0" dirty="0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385891" y="6590526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FC2E114B-E2B2-4115-9F42-B354EA0B1697}" type="slidenum">
              <a:rPr lang="en-US" sz="1200" smtClean="0">
                <a:solidFill>
                  <a:prstClr val="white"/>
                </a:solidFill>
                <a:latin typeface="Arial"/>
              </a:rPr>
              <a:pPr algn="ctr"/>
              <a:t>‹#›</a:t>
            </a:fld>
            <a:endParaRPr lang="en-US" sz="1200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20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C295B"/>
          </a:solidFill>
          <a:latin typeface="+mj-lt"/>
          <a:ea typeface="+mj-ea"/>
          <a:cs typeface="Arial" pitchFamily="34" charset="0"/>
        </a:defRPr>
      </a:lvl1pPr>
    </p:titleStyle>
    <p:bodyStyle>
      <a:lvl1pPr marL="342900" marR="0" indent="-342900" algn="l" defTabSz="914400" rtl="0" eaLnBrk="1" fontAlgn="auto" latinLnBrk="0" hangingPunct="1">
        <a:lnSpc>
          <a:spcPct val="90000"/>
        </a:lnSpc>
        <a:spcBef>
          <a:spcPts val="1600"/>
        </a:spcBef>
        <a:spcAft>
          <a:spcPts val="0"/>
        </a:spcAft>
        <a:buClrTx/>
        <a:buSzTx/>
        <a:buFont typeface="Arial" pitchFamily="34" charset="0"/>
        <a:buChar char="•"/>
        <a:tabLst/>
        <a:defRPr sz="3200" kern="1200">
          <a:solidFill>
            <a:srgbClr val="1C295B"/>
          </a:solidFill>
          <a:latin typeface="+mn-lt"/>
          <a:ea typeface="+mn-ea"/>
          <a:cs typeface="Arial" pitchFamily="34" charset="0"/>
        </a:defRPr>
      </a:lvl1pPr>
      <a:lvl2pPr marL="742950" marR="0" indent="-285750" algn="l" defTabSz="914400" rtl="0" eaLnBrk="1" fontAlgn="auto" latinLnBrk="0" hangingPunct="1">
        <a:lnSpc>
          <a:spcPct val="90000"/>
        </a:lnSpc>
        <a:spcBef>
          <a:spcPts val="1400"/>
        </a:spcBef>
        <a:spcAft>
          <a:spcPts val="0"/>
        </a:spcAft>
        <a:buClrTx/>
        <a:buSzTx/>
        <a:buFont typeface="Arial" pitchFamily="34" charset="0"/>
        <a:buChar char="–"/>
        <a:tabLst/>
        <a:defRPr sz="2800" kern="1200">
          <a:solidFill>
            <a:srgbClr val="1C295B"/>
          </a:solidFill>
          <a:latin typeface="+mn-lt"/>
          <a:ea typeface="+mn-ea"/>
          <a:cs typeface="Arial" pitchFamily="34" charset="0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1200"/>
        </a:spcBef>
        <a:spcAft>
          <a:spcPts val="0"/>
        </a:spcAft>
        <a:buClrTx/>
        <a:buSzTx/>
        <a:buFont typeface="Arial" pitchFamily="34" charset="0"/>
        <a:buChar char="•"/>
        <a:tabLst/>
        <a:defRPr sz="2400" kern="1200">
          <a:solidFill>
            <a:srgbClr val="1C295B"/>
          </a:solidFill>
          <a:latin typeface="+mn-lt"/>
          <a:ea typeface="+mn-ea"/>
          <a:cs typeface="Arial" pitchFamily="34" charset="0"/>
        </a:defRPr>
      </a:lvl3pPr>
      <a:lvl4pPr marL="16002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itchFamily="34" charset="0"/>
        <a:buChar char="–"/>
        <a:tabLst/>
        <a:defRPr sz="2000" kern="1200">
          <a:solidFill>
            <a:srgbClr val="1C295B"/>
          </a:solidFill>
          <a:latin typeface="+mn-lt"/>
          <a:ea typeface="+mn-ea"/>
          <a:cs typeface="Arial" pitchFamily="34" charset="0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600"/>
        </a:spcBef>
        <a:spcAft>
          <a:spcPts val="0"/>
        </a:spcAft>
        <a:buClrTx/>
        <a:buSzTx/>
        <a:buFont typeface="Arial" pitchFamily="34" charset="0"/>
        <a:buChar char="»"/>
        <a:tabLst/>
        <a:defRPr sz="2000" kern="1200">
          <a:solidFill>
            <a:srgbClr val="1C295B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14.png"/><Relationship Id="rId4" Type="http://schemas.openxmlformats.org/officeDocument/2006/relationships/image" Target="../media/image8.jpe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vair.navy.mil/osbp/" TargetMode="External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mynavair.navair.navy.mil/navairblog" TargetMode="External"/><Relationship Id="rId5" Type="http://schemas.openxmlformats.org/officeDocument/2006/relationships/hyperlink" Target="http://www.youtube.com/navairsyscom" TargetMode="External"/><Relationship Id="rId4" Type="http://schemas.openxmlformats.org/officeDocument/2006/relationships/hyperlink" Target="http://go.usa.gov/Z4vz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NAVAIR LONG-RANGE STRATEGY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517516" y="5159377"/>
            <a:ext cx="3192144" cy="284479"/>
          </a:xfrm>
        </p:spPr>
        <p:txBody>
          <a:bodyPr/>
          <a:lstStyle/>
          <a:p>
            <a:r>
              <a:rPr lang="en-US" dirty="0" smtClean="0"/>
              <a:t>Southern MD Professional Women’s Forum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5517516" y="5860417"/>
            <a:ext cx="3245484" cy="284479"/>
          </a:xfrm>
        </p:spPr>
        <p:txBody>
          <a:bodyPr/>
          <a:lstStyle/>
          <a:p>
            <a:r>
              <a:rPr lang="en-US" dirty="0" smtClean="0"/>
              <a:t>Mr. Garry Newton, Deputy Commander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27 March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578" y="180665"/>
            <a:ext cx="8150647" cy="828985"/>
          </a:xfrm>
        </p:spPr>
        <p:txBody>
          <a:bodyPr/>
          <a:lstStyle/>
          <a:p>
            <a:r>
              <a:rPr lang="en-US" sz="3200" dirty="0" smtClean="0"/>
              <a:t>PURPOSE OF LONG-RANGE </a:t>
            </a:r>
            <a:r>
              <a:rPr lang="en-US" sz="3200" dirty="0"/>
              <a:t>STRATEGY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7997" y="994486"/>
            <a:ext cx="8851703" cy="52158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>
                <a:solidFill>
                  <a:schemeClr val="tx1"/>
                </a:solidFill>
              </a:rPr>
              <a:t>Describes environment and assumptions: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>
                <a:solidFill>
                  <a:schemeClr val="tx1"/>
                </a:solidFill>
              </a:rPr>
              <a:t>Defense drawdown, budget uncertainty, expensive weapons systems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>
                <a:solidFill>
                  <a:schemeClr val="tx1"/>
                </a:solidFill>
              </a:rPr>
              <a:t>Rebalancing to Asia-Pacific while sustaining support for Middle East partners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 smtClean="0">
                <a:solidFill>
                  <a:schemeClr val="tx1"/>
                </a:solidFill>
              </a:rPr>
              <a:t>Unpredictable and rapidly changing world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2000" b="1" dirty="0" smtClean="0">
                <a:solidFill>
                  <a:schemeClr val="tx1"/>
                </a:solidFill>
              </a:rPr>
              <a:t>Aligns leadership, employees, and stakeholders to three Priorities:</a:t>
            </a:r>
            <a:endParaRPr lang="en-US" sz="2000" b="1" dirty="0">
              <a:solidFill>
                <a:schemeClr val="tx1"/>
              </a:solidFill>
            </a:endParaRPr>
          </a:p>
          <a:p>
            <a:pPr marL="857250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i="1" u="sng" dirty="0" smtClean="0"/>
              <a:t>Invest </a:t>
            </a:r>
            <a:r>
              <a:rPr lang="en-US" sz="1600" i="1" u="sng" dirty="0"/>
              <a:t>in our people</a:t>
            </a:r>
            <a:r>
              <a:rPr lang="en-US" sz="1600" i="1" dirty="0"/>
              <a:t> and prepare them for </a:t>
            </a:r>
            <a:r>
              <a:rPr lang="en-US" sz="1600" i="1" dirty="0" smtClean="0"/>
              <a:t>success</a:t>
            </a:r>
            <a:r>
              <a:rPr lang="en-US" sz="1600" b="1" i="1" dirty="0" smtClean="0"/>
              <a:t> </a:t>
            </a:r>
            <a:r>
              <a:rPr lang="en-US" sz="1600" i="1" dirty="0" smtClean="0">
                <a:solidFill>
                  <a:schemeClr val="tx1"/>
                </a:solidFill>
              </a:rPr>
              <a:t>in the future.</a:t>
            </a:r>
          </a:p>
          <a:p>
            <a:pPr marL="857250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i="1" dirty="0">
                <a:solidFill>
                  <a:schemeClr val="tx1"/>
                </a:solidFill>
              </a:rPr>
              <a:t>D</a:t>
            </a:r>
            <a:r>
              <a:rPr lang="en-US" sz="1600" i="1" dirty="0" smtClean="0">
                <a:solidFill>
                  <a:schemeClr val="tx1"/>
                </a:solidFill>
              </a:rPr>
              <a:t>eliver </a:t>
            </a:r>
            <a:r>
              <a:rPr lang="en-US" sz="1600" i="1" u="sng" dirty="0" smtClean="0">
                <a:solidFill>
                  <a:schemeClr val="tx1"/>
                </a:solidFill>
              </a:rPr>
              <a:t>Integrated and Interoperable Warfighting Capabilities</a:t>
            </a:r>
            <a:r>
              <a:rPr lang="en-US" sz="1600" i="1" dirty="0" smtClean="0">
                <a:solidFill>
                  <a:schemeClr val="tx1"/>
                </a:solidFill>
              </a:rPr>
              <a:t> that produce immediate and sustainable warfighting effects.</a:t>
            </a:r>
          </a:p>
          <a:p>
            <a:pPr marL="857250" lvl="1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i="1" u="sng" dirty="0" smtClean="0">
                <a:solidFill>
                  <a:schemeClr val="tx1"/>
                </a:solidFill>
              </a:rPr>
              <a:t>Improve Affordability</a:t>
            </a:r>
            <a:r>
              <a:rPr lang="en-US" sz="1600" i="1" dirty="0" smtClean="0">
                <a:solidFill>
                  <a:schemeClr val="tx1"/>
                </a:solidFill>
              </a:rPr>
              <a:t> and ensure maximum value for every dollar spent.</a:t>
            </a:r>
            <a:endParaRPr lang="en-US" sz="1600" i="1" u="sng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2000" b="1" dirty="0" smtClean="0">
                <a:solidFill>
                  <a:schemeClr val="tx1"/>
                </a:solidFill>
              </a:rPr>
              <a:t>Focuses our priorities 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2000" b="1" dirty="0" smtClean="0">
                <a:solidFill>
                  <a:schemeClr val="tx1"/>
                </a:solidFill>
              </a:rPr>
              <a:t>Sets the vector for annual Commander’s Guidance and Command / Competency Strategic Plans</a:t>
            </a:r>
          </a:p>
        </p:txBody>
      </p:sp>
    </p:spTree>
    <p:extLst>
      <p:ext uri="{BB962C8B-B14F-4D97-AF65-F5344CB8AC3E}">
        <p14:creationId xmlns:p14="http://schemas.microsoft.com/office/powerpoint/2010/main" val="237652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Line 45"/>
          <p:cNvSpPr>
            <a:spLocks noChangeShapeType="1"/>
          </p:cNvSpPr>
          <p:nvPr/>
        </p:nvSpPr>
        <p:spPr bwMode="gray">
          <a:xfrm>
            <a:off x="2360307" y="12583"/>
            <a:ext cx="0" cy="6521568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 sz="1200" dirty="0"/>
          </a:p>
        </p:txBody>
      </p:sp>
      <p:sp>
        <p:nvSpPr>
          <p:cNvPr id="5" name="Oval 4"/>
          <p:cNvSpPr/>
          <p:nvPr/>
        </p:nvSpPr>
        <p:spPr>
          <a:xfrm>
            <a:off x="3600450" y="3572240"/>
            <a:ext cx="4578420" cy="2811506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278" y="3230509"/>
            <a:ext cx="1793921" cy="104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3870016" y="4357540"/>
            <a:ext cx="1735255" cy="9229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95975" y="990049"/>
            <a:ext cx="6305150" cy="23438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7474" y="12582"/>
            <a:ext cx="2314258" cy="2622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8755" y="5547835"/>
            <a:ext cx="1754859" cy="869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 cstate="print"/>
          <a:srcRect l="13632" t="10614" r="23337" b="18906"/>
          <a:stretch>
            <a:fillRect/>
          </a:stretch>
        </p:blipFill>
        <p:spPr bwMode="auto">
          <a:xfrm>
            <a:off x="1287364" y="1370753"/>
            <a:ext cx="778223" cy="10289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4650" y="555038"/>
            <a:ext cx="687124" cy="8866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/>
          <a:srcRect l="10740" t="8763" r="23910" b="20654"/>
          <a:stretch>
            <a:fillRect/>
          </a:stretch>
        </p:blipFill>
        <p:spPr bwMode="auto">
          <a:xfrm>
            <a:off x="133568" y="417780"/>
            <a:ext cx="783553" cy="10101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219036" y="92472"/>
            <a:ext cx="187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002060"/>
                </a:solidFill>
              </a:rPr>
              <a:t>Strategic Guidance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065" y="5613300"/>
            <a:ext cx="19758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Mission-based Integrated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Capability Plans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88953" y="4563129"/>
            <a:ext cx="1897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NAWC / FRCs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Strategic Plans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986511" y="1267819"/>
            <a:ext cx="1501479" cy="18486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prstClr val="white"/>
              </a:solidFill>
            </a:endParaRPr>
          </a:p>
        </p:txBody>
      </p:sp>
      <p:pic>
        <p:nvPicPr>
          <p:cNvPr id="18" name="Picture 32" descr="NAVAIR-Seal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6026" y="1917481"/>
            <a:ext cx="578253" cy="5533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9" name="TextBox 33"/>
          <p:cNvSpPr txBox="1">
            <a:spLocks noChangeArrowheads="1"/>
          </p:cNvSpPr>
          <p:nvPr/>
        </p:nvSpPr>
        <p:spPr bwMode="auto">
          <a:xfrm>
            <a:off x="5999610" y="1305503"/>
            <a:ext cx="1488380" cy="578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b="1" dirty="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Naval Air Systems Command</a:t>
            </a:r>
            <a:endParaRPr lang="en-US" sz="800" b="1" dirty="0">
              <a:solidFill>
                <a:srgbClr val="000000"/>
              </a:solidFill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Commander’s Guidance</a:t>
            </a:r>
          </a:p>
        </p:txBody>
      </p:sp>
      <p:sp>
        <p:nvSpPr>
          <p:cNvPr id="20" name="TextBox 34"/>
          <p:cNvSpPr txBox="1">
            <a:spLocks noChangeArrowheads="1"/>
          </p:cNvSpPr>
          <p:nvPr/>
        </p:nvSpPr>
        <p:spPr bwMode="auto">
          <a:xfrm>
            <a:off x="6172200" y="2749826"/>
            <a:ext cx="1081323" cy="2308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 smtClean="0">
                <a:solidFill>
                  <a:srgbClr val="00206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Jan 2014</a:t>
            </a:r>
            <a:endParaRPr lang="en-US" sz="900" b="1" dirty="0">
              <a:solidFill>
                <a:srgbClr val="002060"/>
              </a:solidFill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66349" y="1796449"/>
            <a:ext cx="1667251" cy="1092607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117475" indent="-117475" fontAlgn="base">
              <a:spcBef>
                <a:spcPts val="3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1000" b="1" dirty="0" smtClean="0">
                <a:solidFill>
                  <a:srgbClr val="006600"/>
                </a:solidFill>
                <a:ea typeface="MS PGothic"/>
              </a:rPr>
              <a:t>Command-level Annual Operating Plan</a:t>
            </a:r>
          </a:p>
          <a:p>
            <a:pPr marL="117475" indent="-117475" fontAlgn="base">
              <a:spcBef>
                <a:spcPts val="3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1000" b="1" dirty="0" smtClean="0">
                <a:solidFill>
                  <a:srgbClr val="006600"/>
                </a:solidFill>
                <a:ea typeface="MS PGothic"/>
              </a:rPr>
              <a:t>Objectives</a:t>
            </a:r>
            <a:r>
              <a:rPr lang="en-US" sz="1000" b="1" dirty="0">
                <a:solidFill>
                  <a:srgbClr val="006600"/>
                </a:solidFill>
                <a:ea typeface="MS PGothic"/>
              </a:rPr>
              <a:t>, Metrics, </a:t>
            </a:r>
            <a:r>
              <a:rPr lang="en-US" sz="1000" b="1" dirty="0" smtClean="0">
                <a:solidFill>
                  <a:srgbClr val="006600"/>
                </a:solidFill>
                <a:ea typeface="MS PGothic"/>
              </a:rPr>
              <a:t>Actions</a:t>
            </a:r>
          </a:p>
          <a:p>
            <a:pPr marL="117475" indent="-117475" fontAlgn="base">
              <a:spcBef>
                <a:spcPts val="3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1000" dirty="0" smtClean="0">
                <a:solidFill>
                  <a:srgbClr val="006600"/>
                </a:solidFill>
                <a:ea typeface="MS PGothic"/>
              </a:rPr>
              <a:t>Guides Competency &amp; Command Planning</a:t>
            </a:r>
            <a:endParaRPr lang="en-US" sz="1000" b="1" dirty="0">
              <a:solidFill>
                <a:srgbClr val="006600"/>
              </a:solidFill>
              <a:ea typeface="MS PGothic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259772" y="1519453"/>
            <a:ext cx="1737360" cy="3699"/>
          </a:xfrm>
          <a:prstGeom prst="straightConnector1">
            <a:avLst/>
          </a:prstGeom>
          <a:ln w="38100">
            <a:solidFill>
              <a:srgbClr val="006600"/>
            </a:solidFill>
            <a:prstDash val="solid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3" name="Picture 80" descr="cno_sailing_direction_final-lowres-1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493" y="1190074"/>
            <a:ext cx="735708" cy="9932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 descr="Navplan2012-2017-V-Final-1-160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3818" y="1573913"/>
            <a:ext cx="711943" cy="9808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5" name="TextBox 24"/>
          <p:cNvSpPr txBox="1"/>
          <p:nvPr/>
        </p:nvSpPr>
        <p:spPr>
          <a:xfrm>
            <a:off x="4660006" y="763622"/>
            <a:ext cx="2002164" cy="338554"/>
          </a:xfrm>
          <a:prstGeom prst="rect">
            <a:avLst/>
          </a:prstGeom>
          <a:solidFill>
            <a:srgbClr val="00206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NAVAIR Guidance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8280" y="4849235"/>
            <a:ext cx="1735255" cy="5990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36742" y="4994480"/>
            <a:ext cx="1897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S&amp;T Roadmaps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632975" y="2949105"/>
            <a:ext cx="31814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Environmental Scan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819629" y="1183942"/>
            <a:ext cx="1411287" cy="18319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30" name="TextBox 33"/>
          <p:cNvSpPr txBox="1">
            <a:spLocks noChangeArrowheads="1"/>
          </p:cNvSpPr>
          <p:nvPr/>
        </p:nvSpPr>
        <p:spPr bwMode="auto">
          <a:xfrm>
            <a:off x="2870430" y="1254071"/>
            <a:ext cx="1325562" cy="538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b="1" dirty="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Naval Air Systems Command</a:t>
            </a:r>
            <a:endParaRPr lang="en-US" sz="800" b="1" dirty="0">
              <a:solidFill>
                <a:srgbClr val="000000"/>
              </a:solidFill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Long-Range Strategy</a:t>
            </a:r>
          </a:p>
        </p:txBody>
      </p:sp>
      <p:sp>
        <p:nvSpPr>
          <p:cNvPr id="31" name="TextBox 34"/>
          <p:cNvSpPr txBox="1">
            <a:spLocks noChangeArrowheads="1"/>
          </p:cNvSpPr>
          <p:nvPr/>
        </p:nvSpPr>
        <p:spPr bwMode="auto">
          <a:xfrm>
            <a:off x="2953236" y="2527131"/>
            <a:ext cx="1192214" cy="2308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2060"/>
                </a:solidFill>
                <a:latin typeface="Times New Roman" pitchFamily="18" charset="0"/>
                <a:ea typeface="MS PGothic"/>
                <a:cs typeface="Times New Roman" pitchFamily="18" charset="0"/>
              </a:rPr>
              <a:t>2025</a:t>
            </a:r>
            <a:endParaRPr lang="en-US" sz="900" b="1" dirty="0">
              <a:solidFill>
                <a:srgbClr val="002060"/>
              </a:solidFill>
              <a:latin typeface="Times New Roman" pitchFamily="18" charset="0"/>
              <a:ea typeface="MS PGothic"/>
              <a:cs typeface="Times New Roman" pitchFamily="18" charset="0"/>
            </a:endParaRPr>
          </a:p>
        </p:txBody>
      </p:sp>
      <p:pic>
        <p:nvPicPr>
          <p:cNvPr id="32" name="Picture 32" descr="NAVAIR-Seal.pn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86355" y="1834817"/>
            <a:ext cx="530225" cy="5159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4145450" y="1792234"/>
            <a:ext cx="1639741" cy="93871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114300" indent="-114300" fontAlgn="base">
              <a:spcBef>
                <a:spcPts val="3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000" b="1" dirty="0" smtClean="0">
                <a:solidFill>
                  <a:srgbClr val="006600"/>
                </a:solidFill>
              </a:rPr>
              <a:t>Environmental </a:t>
            </a:r>
            <a:r>
              <a:rPr lang="en-US" sz="1000" b="1" dirty="0">
                <a:solidFill>
                  <a:srgbClr val="006600"/>
                </a:solidFill>
              </a:rPr>
              <a:t>Scan </a:t>
            </a:r>
            <a:endParaRPr lang="en-US" sz="1000" b="1" dirty="0" smtClean="0">
              <a:solidFill>
                <a:srgbClr val="006600"/>
              </a:solidFill>
            </a:endParaRPr>
          </a:p>
          <a:p>
            <a:pPr marL="114300" indent="-114300" fontAlgn="base">
              <a:spcBef>
                <a:spcPts val="3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000" dirty="0" smtClean="0">
                <a:solidFill>
                  <a:srgbClr val="006600"/>
                </a:solidFill>
              </a:rPr>
              <a:t>Vision, Top Priorities, Strategies, Values</a:t>
            </a:r>
          </a:p>
          <a:p>
            <a:pPr marL="114300" indent="-114300" fontAlgn="base">
              <a:spcBef>
                <a:spcPts val="30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000" dirty="0" smtClean="0">
                <a:solidFill>
                  <a:srgbClr val="006600"/>
                </a:solidFill>
              </a:rPr>
              <a:t>Aligns Command and Competency Planning</a:t>
            </a:r>
            <a:endParaRPr lang="en-US" sz="1000" b="1" dirty="0">
              <a:solidFill>
                <a:srgbClr val="0066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154807" y="4363272"/>
            <a:ext cx="1735255" cy="922935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064219" y="4557398"/>
            <a:ext cx="1897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NAWC / FRCs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Operating Plans</a:t>
            </a:r>
          </a:p>
        </p:txBody>
      </p:sp>
      <p:sp>
        <p:nvSpPr>
          <p:cNvPr id="36" name="AutoShape 46"/>
          <p:cNvSpPr>
            <a:spLocks noChangeArrowheads="1"/>
          </p:cNvSpPr>
          <p:nvPr/>
        </p:nvSpPr>
        <p:spPr bwMode="gray">
          <a:xfrm>
            <a:off x="1991160" y="2318987"/>
            <a:ext cx="757344" cy="1583415"/>
          </a:xfrm>
          <a:prstGeom prst="rightArrow">
            <a:avLst>
              <a:gd name="adj1" fmla="val 75000"/>
              <a:gd name="adj2" fmla="val 47227"/>
            </a:avLst>
          </a:prstGeom>
          <a:solidFill>
            <a:srgbClr val="002060"/>
          </a:solidFill>
          <a:ln w="12700">
            <a:solidFill>
              <a:srgbClr val="182260"/>
            </a:solidFill>
            <a:miter lim="800000"/>
            <a:headEnd/>
            <a:tailEnd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r>
              <a:rPr lang="en-US" sz="1200" dirty="0" smtClean="0"/>
              <a:t>INPUTS</a:t>
            </a:r>
            <a:endParaRPr lang="en-US" sz="1200" dirty="0"/>
          </a:p>
        </p:txBody>
      </p:sp>
      <p:sp>
        <p:nvSpPr>
          <p:cNvPr id="37" name="Rectangle 36"/>
          <p:cNvSpPr/>
          <p:nvPr/>
        </p:nvSpPr>
        <p:spPr>
          <a:xfrm>
            <a:off x="4968019" y="5335754"/>
            <a:ext cx="1735255" cy="9229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898579" y="5521512"/>
            <a:ext cx="1897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Competency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Strategic Plans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5667283" y="4819008"/>
            <a:ext cx="473136" cy="5731"/>
          </a:xfrm>
          <a:prstGeom prst="straightConnector1">
            <a:avLst/>
          </a:prstGeom>
          <a:ln w="38100">
            <a:solidFill>
              <a:srgbClr val="006600"/>
            </a:solidFill>
            <a:prstDash val="solid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0" name="Up-Down Arrow 39"/>
          <p:cNvSpPr/>
          <p:nvPr/>
        </p:nvSpPr>
        <p:spPr>
          <a:xfrm>
            <a:off x="5386684" y="2930054"/>
            <a:ext cx="936023" cy="1531025"/>
          </a:xfrm>
          <a:prstGeom prst="upDownArrow">
            <a:avLst/>
          </a:prstGeom>
          <a:solidFill>
            <a:srgbClr val="002060"/>
          </a:solidFill>
          <a:ln>
            <a:solidFill>
              <a:srgbClr val="1822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gray">
          <a:xfrm>
            <a:off x="5182289" y="3496145"/>
            <a:ext cx="1363863" cy="41293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</a:pPr>
            <a:r>
              <a:rPr lang="en-US" sz="1050" i="1" dirty="0" smtClean="0">
                <a:solidFill>
                  <a:srgbClr val="002060"/>
                </a:solidFill>
                <a:cs typeface="Times New Roman" pitchFamily="18" charset="0"/>
              </a:rPr>
              <a:t>COLLABORATIVE</a:t>
            </a:r>
            <a:r>
              <a:rPr lang="en-US" sz="1050" i="1" dirty="0" smtClean="0">
                <a:cs typeface="Times New Roman" pitchFamily="18" charset="0"/>
              </a:rPr>
              <a:t> </a:t>
            </a:r>
            <a:r>
              <a:rPr lang="en-US" sz="1050" i="1" dirty="0" smtClean="0">
                <a:solidFill>
                  <a:srgbClr val="002060"/>
                </a:solidFill>
                <a:cs typeface="Times New Roman" pitchFamily="18" charset="0"/>
              </a:rPr>
              <a:t>PLANNING</a:t>
            </a:r>
            <a:endParaRPr lang="en-US" sz="1050" i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43" name="Title 86"/>
          <p:cNvSpPr txBox="1">
            <a:spLocks/>
          </p:cNvSpPr>
          <p:nvPr/>
        </p:nvSpPr>
        <p:spPr>
          <a:xfrm>
            <a:off x="2265275" y="104585"/>
            <a:ext cx="6655499" cy="56864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1C295B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sz="3200" dirty="0" smtClean="0"/>
              <a:t>PLANNING PROCESS</a:t>
            </a:r>
            <a:endParaRPr lang="en-US" sz="3200" dirty="0"/>
          </a:p>
        </p:txBody>
      </p:sp>
      <p:sp>
        <p:nvSpPr>
          <p:cNvPr id="44" name="Rectangle 43"/>
          <p:cNvSpPr/>
          <p:nvPr/>
        </p:nvSpPr>
        <p:spPr>
          <a:xfrm>
            <a:off x="208278" y="4186090"/>
            <a:ext cx="1735255" cy="5990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120438" y="4367343"/>
            <a:ext cx="1897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Budget Trends</a:t>
            </a:r>
          </a:p>
        </p:txBody>
      </p:sp>
    </p:spTree>
    <p:extLst>
      <p:ext uri="{BB962C8B-B14F-4D97-AF65-F5344CB8AC3E}">
        <p14:creationId xmlns:p14="http://schemas.microsoft.com/office/powerpoint/2010/main" val="33474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NAVAIR LONG-RANGE STRATEGY</a:t>
            </a:r>
            <a:endParaRPr lang="en-US" sz="4000" dirty="0"/>
          </a:p>
        </p:txBody>
      </p:sp>
      <p:pic>
        <p:nvPicPr>
          <p:cNvPr id="15" name="Picture 14" descr="RIBBON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83" y="2286000"/>
            <a:ext cx="9043434" cy="210922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6416040" y="2514600"/>
            <a:ext cx="2103120" cy="381000"/>
          </a:xfrm>
          <a:prstGeom prst="rect">
            <a:avLst/>
          </a:prstGeom>
          <a:noFill/>
          <a:ln w="19050">
            <a:noFill/>
          </a:ln>
          <a:effectLst/>
        </p:spPr>
        <p:txBody>
          <a:bodyPr wrap="square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MS PGothic" pitchFamily="34" charset="-128"/>
              </a:rPr>
              <a:t>AFFORDABILITY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52800" y="3028950"/>
            <a:ext cx="2438400" cy="457200"/>
          </a:xfrm>
          <a:prstGeom prst="rect">
            <a:avLst/>
          </a:prstGeom>
          <a:noFill/>
          <a:ln w="19050">
            <a:noFill/>
          </a:ln>
          <a:effectLst/>
        </p:spPr>
        <p:txBody>
          <a:bodyPr wrap="square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latin typeface="Arial Narrow" pitchFamily="34" charset="0"/>
                <a:ea typeface="MS PGothic" pitchFamily="34" charset="-128"/>
              </a:rPr>
              <a:t>INTEGRATED WARFIGHTING CAPABILITY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9600" y="2514600"/>
            <a:ext cx="2103120" cy="381000"/>
          </a:xfrm>
          <a:prstGeom prst="rect">
            <a:avLst/>
          </a:prstGeom>
          <a:noFill/>
          <a:ln w="19050">
            <a:noFill/>
          </a:ln>
          <a:effectLst/>
        </p:spPr>
        <p:txBody>
          <a:bodyPr wrap="square" tIns="91440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MS PGothic" pitchFamily="34" charset="-128"/>
              </a:rPr>
              <a:t>PEOPLE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7324" y="3124200"/>
            <a:ext cx="1947672" cy="306933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i="1" dirty="0">
                <a:solidFill>
                  <a:schemeClr val="bg1"/>
                </a:solidFill>
                <a:latin typeface="Arial Narrow" pitchFamily="34" charset="0"/>
                <a:ea typeface="MS PGothic" pitchFamily="34" charset="-128"/>
              </a:rPr>
              <a:t>INVEST IN OUR PEOPLE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133725" y="3640683"/>
            <a:ext cx="2876550" cy="37451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i="1" dirty="0">
                <a:solidFill>
                  <a:schemeClr val="bg1"/>
                </a:solidFill>
                <a:latin typeface="Arial Narrow" pitchFamily="34" charset="0"/>
                <a:ea typeface="MS PGothic" pitchFamily="34" charset="-128"/>
              </a:rPr>
              <a:t>DELIVER INTEGRATED &amp; INTEROPERABLE WARFIGHTING CAPABILITIES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93764" y="3048000"/>
            <a:ext cx="1947672" cy="459333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i="1" dirty="0">
                <a:solidFill>
                  <a:schemeClr val="bg1"/>
                </a:solidFill>
                <a:latin typeface="Arial Narrow" pitchFamily="34" charset="0"/>
                <a:ea typeface="MS PGothic" pitchFamily="34" charset="-128"/>
              </a:rPr>
              <a:t>IMPROVE AFFORDABILITY ACROSS THE FULL LIFE CYCLE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81600" y="2514600"/>
            <a:ext cx="879951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 smtClean="0">
                <a:solidFill>
                  <a:srgbClr val="008000"/>
                </a:solidFill>
                <a:ea typeface="MS PGothic" pitchFamily="34" charset="-128"/>
              </a:rPr>
              <a:t>SPEED</a:t>
            </a:r>
            <a:endParaRPr lang="en-US" sz="1400" b="1" i="1" dirty="0">
              <a:solidFill>
                <a:srgbClr val="008000"/>
              </a:solidFill>
              <a:ea typeface="MS PGothic" pitchFamily="34" charset="-128"/>
            </a:endParaRPr>
          </a:p>
        </p:txBody>
      </p:sp>
      <p:sp>
        <p:nvSpPr>
          <p:cNvPr id="41" name="Parallelogram 40"/>
          <p:cNvSpPr/>
          <p:nvPr/>
        </p:nvSpPr>
        <p:spPr>
          <a:xfrm>
            <a:off x="3124200" y="2590800"/>
            <a:ext cx="2168049" cy="152400"/>
          </a:xfrm>
          <a:prstGeom prst="parallelogram">
            <a:avLst>
              <a:gd name="adj" fmla="val 67203"/>
            </a:avLst>
          </a:prstGeom>
          <a:gradFill flip="none" rotWithShape="1">
            <a:gsLst>
              <a:gs pos="0">
                <a:srgbClr val="00B050"/>
              </a:gs>
              <a:gs pos="94000">
                <a:srgbClr val="002060">
                  <a:alpha val="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2971800" y="2633659"/>
            <a:ext cx="2362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971800" y="2686047"/>
            <a:ext cx="2362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87324" y="4739370"/>
            <a:ext cx="79629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1" dirty="0" smtClean="0">
                <a:solidFill>
                  <a:schemeClr val="tx1"/>
                </a:solidFill>
              </a:rPr>
              <a:t>“Our three priorities are </a:t>
            </a:r>
            <a:r>
              <a:rPr lang="en-US" sz="2000" b="0" i="1" dirty="0">
                <a:solidFill>
                  <a:schemeClr val="tx1"/>
                </a:solidFill>
              </a:rPr>
              <a:t>equally important and interdependent… </a:t>
            </a:r>
            <a:r>
              <a:rPr lang="en-US" sz="2000" b="0" i="1" dirty="0" smtClean="0">
                <a:solidFill>
                  <a:schemeClr val="tx1"/>
                </a:solidFill>
              </a:rPr>
              <a:t>they serve </a:t>
            </a:r>
            <a:r>
              <a:rPr lang="en-US" sz="2000" b="0" i="1" dirty="0">
                <a:solidFill>
                  <a:schemeClr val="tx1"/>
                </a:solidFill>
              </a:rPr>
              <a:t>as </a:t>
            </a:r>
            <a:r>
              <a:rPr lang="en-US" sz="2000" b="0" i="1" dirty="0" smtClean="0">
                <a:solidFill>
                  <a:schemeClr val="tx1"/>
                </a:solidFill>
              </a:rPr>
              <a:t>guideposts </a:t>
            </a:r>
            <a:r>
              <a:rPr lang="en-US" sz="2000" b="0" i="1" dirty="0">
                <a:solidFill>
                  <a:schemeClr val="tx1"/>
                </a:solidFill>
              </a:rPr>
              <a:t>for our decisions and investments, now and in the future. ” </a:t>
            </a:r>
            <a:r>
              <a:rPr lang="en-US" sz="2000" b="0" i="1" dirty="0" smtClean="0">
                <a:solidFill>
                  <a:schemeClr val="tx1"/>
                </a:solidFill>
              </a:rPr>
              <a:t> -- VADM Dunaway</a:t>
            </a:r>
            <a:endParaRPr lang="en-US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51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Isosceles Triangle 73"/>
          <p:cNvSpPr/>
          <p:nvPr/>
        </p:nvSpPr>
        <p:spPr>
          <a:xfrm>
            <a:off x="1138824" y="1299161"/>
            <a:ext cx="6931152" cy="834439"/>
          </a:xfrm>
          <a:prstGeom prst="triangle">
            <a:avLst/>
          </a:prstGeom>
          <a:solidFill>
            <a:srgbClr val="002060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38387" y="2149908"/>
            <a:ext cx="6932026" cy="3793692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75922" y="2440576"/>
            <a:ext cx="1950720" cy="731520"/>
          </a:xfrm>
          <a:prstGeom prst="rect">
            <a:avLst/>
          </a:prstGeom>
          <a:gradFill>
            <a:gsLst>
              <a:gs pos="1000">
                <a:schemeClr val="bg1">
                  <a:lumMod val="85000"/>
                </a:schemeClr>
              </a:gs>
              <a:gs pos="41000">
                <a:schemeClr val="bg1"/>
              </a:gs>
              <a:gs pos="99000">
                <a:schemeClr val="bg1">
                  <a:lumMod val="85000"/>
                </a:schemeClr>
              </a:gs>
            </a:gsLst>
            <a:lin ang="0" scaled="1"/>
          </a:gradFill>
          <a:ln w="19050">
            <a:noFill/>
          </a:ln>
          <a:effectLst/>
        </p:spPr>
        <p:txBody>
          <a:bodyPr wrap="square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2060"/>
                </a:solidFill>
                <a:ea typeface="MS PGothic" pitchFamily="34" charset="-128"/>
              </a:rPr>
              <a:t>AFFORDABILITY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95819" y="2170013"/>
            <a:ext cx="1950720" cy="1354237"/>
          </a:xfrm>
          <a:prstGeom prst="rect">
            <a:avLst/>
          </a:prstGeom>
          <a:gradFill>
            <a:gsLst>
              <a:gs pos="1000">
                <a:schemeClr val="bg1">
                  <a:lumMod val="85000"/>
                </a:schemeClr>
              </a:gs>
              <a:gs pos="41000">
                <a:schemeClr val="bg1"/>
              </a:gs>
              <a:gs pos="99000">
                <a:schemeClr val="bg1">
                  <a:lumMod val="85000"/>
                </a:schemeClr>
              </a:gs>
            </a:gsLst>
            <a:lin ang="0" scaled="1"/>
          </a:gradFill>
          <a:ln w="19050">
            <a:noFill/>
          </a:ln>
          <a:effectLst/>
        </p:spPr>
        <p:txBody>
          <a:bodyPr wrap="square" tIns="82296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2060"/>
                </a:solidFill>
                <a:ea typeface="MS PGothic" pitchFamily="34" charset="-128"/>
              </a:rPr>
              <a:t>INTEGRATED WARFIGHTING CAPABILITY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68" y="2444930"/>
            <a:ext cx="1950720" cy="731520"/>
          </a:xfrm>
          <a:prstGeom prst="rect">
            <a:avLst/>
          </a:prstGeom>
          <a:gradFill flip="none" rotWithShape="1">
            <a:gsLst>
              <a:gs pos="1000">
                <a:schemeClr val="bg1">
                  <a:lumMod val="85000"/>
                </a:schemeClr>
              </a:gs>
              <a:gs pos="41000">
                <a:schemeClr val="bg1"/>
              </a:gs>
              <a:gs pos="99000">
                <a:schemeClr val="bg1">
                  <a:lumMod val="85000"/>
                </a:schemeClr>
              </a:gs>
            </a:gsLst>
            <a:lin ang="0" scaled="1"/>
            <a:tileRect/>
          </a:gradFill>
          <a:ln w="19050">
            <a:noFill/>
          </a:ln>
          <a:effectLst/>
        </p:spPr>
        <p:txBody>
          <a:bodyPr wrap="square" tIns="91440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2060"/>
                </a:solidFill>
                <a:ea typeface="MS PGothic" pitchFamily="34" charset="-128"/>
              </a:rPr>
              <a:t>PEOPLE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54553" y="878477"/>
            <a:ext cx="6299695" cy="307777"/>
          </a:xfrm>
          <a:prstGeom prst="rect">
            <a:avLst/>
          </a:prstGeom>
          <a:solidFill>
            <a:schemeClr val="bg1"/>
          </a:solidFill>
          <a:ln w="19050">
            <a:solidFill>
              <a:srgbClr val="1C295B"/>
            </a:solidFill>
          </a:ln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>
                <a:solidFill>
                  <a:srgbClr val="002060"/>
                </a:solidFill>
                <a:ea typeface="MS PGothic" pitchFamily="34" charset="-128"/>
              </a:rPr>
              <a:t>WARFIGHTING FIRST    ~    OPERATE FORWARD    ~    BE READY</a:t>
            </a:r>
            <a:r>
              <a:rPr lang="en-US" sz="1400" b="1" i="1" dirty="0">
                <a:solidFill>
                  <a:prstClr val="white">
                    <a:lumMod val="85000"/>
                  </a:prstClr>
                </a:solidFill>
                <a:ea typeface="MS PGothic" pitchFamily="34" charset="-128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30880" y="3050133"/>
            <a:ext cx="2717074" cy="37451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i="1" dirty="0" smtClean="0">
                <a:solidFill>
                  <a:srgbClr val="002060"/>
                </a:solidFill>
                <a:latin typeface="Arial Narrow" pitchFamily="34" charset="0"/>
                <a:ea typeface="MS PGothic" pitchFamily="34" charset="-128"/>
              </a:rPr>
              <a:t>DELIVER INTEGRATED &amp; INTEROPERABLE WARFIGHTING CAPABILITIES</a:t>
            </a:r>
            <a:endParaRPr lang="en-US" sz="1050" b="1" i="1" dirty="0">
              <a:solidFill>
                <a:srgbClr val="002060"/>
              </a:solidFill>
              <a:latin typeface="Arial Narrow" pitchFamily="34" charset="0"/>
              <a:ea typeface="MS PGothic" pitchFamily="34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75922" y="2745318"/>
            <a:ext cx="1947672" cy="73152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i="1" dirty="0" smtClean="0">
                <a:solidFill>
                  <a:srgbClr val="002060"/>
                </a:solidFill>
                <a:latin typeface="Arial Narrow" pitchFamily="34" charset="0"/>
                <a:ea typeface="MS PGothic" pitchFamily="34" charset="-128"/>
              </a:rPr>
              <a:t>IMPROVE AFFORDABILITY ACROSS THE FULL LIFE CYCLE</a:t>
            </a:r>
            <a:endParaRPr lang="en-US" sz="1050" b="1" i="1" dirty="0">
              <a:solidFill>
                <a:srgbClr val="002060"/>
              </a:solidFill>
              <a:latin typeface="Arial Narrow" pitchFamily="34" charset="0"/>
              <a:ea typeface="MS PGothic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54468" y="2745318"/>
            <a:ext cx="1947672" cy="73152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1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b="1" i="1" dirty="0" smtClean="0">
                <a:solidFill>
                  <a:srgbClr val="002060"/>
                </a:solidFill>
                <a:latin typeface="Arial Narrow" pitchFamily="34" charset="0"/>
                <a:ea typeface="MS PGothic" pitchFamily="34" charset="-128"/>
              </a:rPr>
              <a:t>INVEST IN OUR PEOPLE</a:t>
            </a:r>
            <a:endParaRPr lang="en-US" sz="1050" b="1" i="1" dirty="0">
              <a:solidFill>
                <a:srgbClr val="002060"/>
              </a:solidFill>
              <a:latin typeface="Arial Narrow" pitchFamily="34" charset="0"/>
              <a:ea typeface="MS PGothic" pitchFamily="34" charset="-128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1676400" y="2774329"/>
            <a:ext cx="1711234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867400" y="2741021"/>
            <a:ext cx="1711234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733800" y="3045836"/>
            <a:ext cx="1711234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74" descr="NAVAIR-Seal.pn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4215801" y="1351720"/>
            <a:ext cx="777198" cy="777198"/>
          </a:xfrm>
          <a:prstGeom prst="rect">
            <a:avLst/>
          </a:prstGeom>
        </p:spPr>
      </p:pic>
      <p:sp>
        <p:nvSpPr>
          <p:cNvPr id="82" name="TextBox 81"/>
          <p:cNvSpPr txBox="1"/>
          <p:nvPr/>
        </p:nvSpPr>
        <p:spPr>
          <a:xfrm>
            <a:off x="69192" y="2901464"/>
            <a:ext cx="9845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339966"/>
                </a:solidFill>
                <a:ea typeface="MS PGothic" pitchFamily="34" charset="-128"/>
              </a:rPr>
              <a:t>PRIORITIES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7090" y="4869608"/>
            <a:ext cx="10887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339966"/>
                </a:solidFill>
                <a:ea typeface="MS PGothic" pitchFamily="34" charset="-128"/>
              </a:rPr>
              <a:t>STRATEGIES</a:t>
            </a:r>
          </a:p>
        </p:txBody>
      </p:sp>
      <p:sp>
        <p:nvSpPr>
          <p:cNvPr id="87" name="Title 86"/>
          <p:cNvSpPr>
            <a:spLocks noGrp="1"/>
          </p:cNvSpPr>
          <p:nvPr>
            <p:ph type="title"/>
          </p:nvPr>
        </p:nvSpPr>
        <p:spPr>
          <a:xfrm>
            <a:off x="517999" y="148624"/>
            <a:ext cx="8115301" cy="568642"/>
          </a:xfrm>
        </p:spPr>
        <p:txBody>
          <a:bodyPr/>
          <a:lstStyle/>
          <a:p>
            <a:r>
              <a:rPr lang="en-US" sz="3200" dirty="0" smtClean="0"/>
              <a:t>STRATEGY FRAMEWORK</a:t>
            </a:r>
            <a:endParaRPr lang="en-US" sz="3200" i="1" dirty="0"/>
          </a:p>
        </p:txBody>
      </p:sp>
      <p:sp>
        <p:nvSpPr>
          <p:cNvPr id="72" name="TextBox 71"/>
          <p:cNvSpPr txBox="1"/>
          <p:nvPr/>
        </p:nvSpPr>
        <p:spPr>
          <a:xfrm>
            <a:off x="1454553" y="1220915"/>
            <a:ext cx="11264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339966"/>
                </a:solidFill>
                <a:ea typeface="MS PGothic" pitchFamily="34" charset="-128"/>
              </a:rPr>
              <a:t>CNO TENETS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130522" y="6178572"/>
            <a:ext cx="6947757" cy="323165"/>
          </a:xfrm>
          <a:prstGeom prst="rect">
            <a:avLst/>
          </a:prstGeom>
          <a:solidFill>
            <a:srgbClr val="002060"/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2" fontAlgn="base">
              <a:spcBef>
                <a:spcPct val="0"/>
              </a:spcBef>
              <a:spcAft>
                <a:spcPct val="0"/>
              </a:spcAft>
            </a:pPr>
            <a:r>
              <a:rPr lang="en-US" sz="1500" b="1" i="1" dirty="0" smtClean="0">
                <a:solidFill>
                  <a:prstClr val="white"/>
                </a:solidFill>
                <a:ea typeface="MS PGothic" pitchFamily="34" charset="-128"/>
              </a:rPr>
              <a:t>ACHIEVING INTEGRATED WARFIGHTING CAPABILITY</a:t>
            </a:r>
            <a:endParaRPr lang="en-US" sz="1500" b="1" i="1" dirty="0">
              <a:solidFill>
                <a:prstClr val="white"/>
              </a:solidFill>
              <a:ea typeface="MS PGothic" pitchFamily="34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873399" y="3457575"/>
            <a:ext cx="879951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i="1" dirty="0" smtClean="0">
                <a:solidFill>
                  <a:srgbClr val="339966"/>
                </a:solidFill>
                <a:ea typeface="MS PGothic" pitchFamily="34" charset="-128"/>
              </a:rPr>
              <a:t>SPEED</a:t>
            </a:r>
            <a:endParaRPr lang="en-US" sz="1400" b="1" i="1" dirty="0">
              <a:solidFill>
                <a:srgbClr val="339966"/>
              </a:solidFill>
              <a:ea typeface="MS PGothic" pitchFamily="34" charset="-128"/>
            </a:endParaRPr>
          </a:p>
        </p:txBody>
      </p:sp>
      <p:sp>
        <p:nvSpPr>
          <p:cNvPr id="69" name="Parallelogram 68"/>
          <p:cNvSpPr/>
          <p:nvPr/>
        </p:nvSpPr>
        <p:spPr>
          <a:xfrm>
            <a:off x="1123950" y="3533775"/>
            <a:ext cx="5867400" cy="152400"/>
          </a:xfrm>
          <a:prstGeom prst="parallelogram">
            <a:avLst>
              <a:gd name="adj" fmla="val 19286"/>
            </a:avLst>
          </a:prstGeom>
          <a:gradFill flip="none" rotWithShape="1">
            <a:gsLst>
              <a:gs pos="0">
                <a:srgbClr val="339966"/>
              </a:gs>
              <a:gs pos="94000">
                <a:srgbClr val="002060">
                  <a:alpha val="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1271361" y="3915857"/>
            <a:ext cx="2233827" cy="1922968"/>
          </a:xfrm>
          <a:prstGeom prst="rect">
            <a:avLst/>
          </a:prstGeom>
          <a:gradFill flip="none" rotWithShape="1">
            <a:gsLst>
              <a:gs pos="1000">
                <a:schemeClr val="bg1">
                  <a:lumMod val="85000"/>
                </a:schemeClr>
              </a:gs>
              <a:gs pos="41000">
                <a:schemeClr val="bg1"/>
              </a:gs>
              <a:gs pos="99000">
                <a:schemeClr val="bg1">
                  <a:lumMod val="85000"/>
                </a:schemeClr>
              </a:gs>
            </a:gsLst>
            <a:lin ang="0" scaled="1"/>
            <a:tileRect/>
          </a:gradFill>
          <a:ln w="19050">
            <a:noFill/>
          </a:ln>
          <a:effectLst/>
        </p:spPr>
        <p:txBody>
          <a:bodyPr wrap="square" tIns="91440" rtlCol="0" anchor="t" anchorCtr="1">
            <a:noAutofit/>
          </a:bodyPr>
          <a:lstStyle>
            <a:defPPr>
              <a:defRPr lang="en-US"/>
            </a:defPPr>
            <a:lvl1pPr algn="ctr">
              <a:defRPr>
                <a:solidFill>
                  <a:srgbClr val="002060"/>
                </a:solidFill>
              </a:defRPr>
            </a:lvl1pPr>
          </a:lstStyle>
          <a:p>
            <a:pPr marL="171450" indent="-17145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sz="1200" dirty="0" smtClean="0"/>
              <a:t>Technical &amp; Professional Skills</a:t>
            </a:r>
            <a:endParaRPr lang="en-US" sz="1200" dirty="0"/>
          </a:p>
          <a:p>
            <a:pPr marL="171450" indent="-17145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sz="1200" dirty="0"/>
              <a:t>Teamwork &amp; Collaboration</a:t>
            </a:r>
          </a:p>
          <a:p>
            <a:pPr marL="171450" indent="-17145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sz="1200" dirty="0"/>
              <a:t>Quality of Work Life</a:t>
            </a:r>
          </a:p>
          <a:p>
            <a:pPr marL="171450" indent="-17145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sz="1200" dirty="0"/>
              <a:t>Innovation, Creativity &amp; Risk Taking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595819" y="3903879"/>
            <a:ext cx="2226363" cy="1421928"/>
          </a:xfrm>
          <a:prstGeom prst="rect">
            <a:avLst/>
          </a:prstGeom>
          <a:gradFill flip="none" rotWithShape="1">
            <a:gsLst>
              <a:gs pos="1000">
                <a:schemeClr val="bg1">
                  <a:lumMod val="85000"/>
                </a:schemeClr>
              </a:gs>
              <a:gs pos="41000">
                <a:schemeClr val="bg1"/>
              </a:gs>
              <a:gs pos="99000">
                <a:schemeClr val="bg1">
                  <a:lumMod val="85000"/>
                </a:schemeClr>
              </a:gs>
            </a:gsLst>
            <a:lin ang="0" scaled="1"/>
            <a:tileRect/>
          </a:gradFill>
          <a:ln w="19050">
            <a:noFill/>
          </a:ln>
          <a:effectLst/>
        </p:spPr>
        <p:txBody>
          <a:bodyPr wrap="square" tIns="91440" rtlCol="0" anchor="t" anchorCtr="1">
            <a:noAutofit/>
          </a:bodyPr>
          <a:lstStyle>
            <a:defPPr>
              <a:defRPr lang="en-US"/>
            </a:defPPr>
            <a:lvl1pPr marL="171450" indent="-171450">
              <a:lnSpc>
                <a:spcPct val="120000"/>
              </a:lnSpc>
              <a:buFont typeface="Arial" pitchFamily="34" charset="0"/>
              <a:buChar char="•"/>
              <a:defRPr sz="12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Capabilities-based Acquisition</a:t>
            </a:r>
          </a:p>
          <a:p>
            <a:r>
              <a:rPr lang="en-US" dirty="0"/>
              <a:t>Government as Lead Systems Integrator</a:t>
            </a:r>
          </a:p>
          <a:p>
            <a:r>
              <a:rPr lang="en-US" dirty="0"/>
              <a:t>Rapid Response, Prototyping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692280" y="3904549"/>
            <a:ext cx="2302357" cy="1421928"/>
          </a:xfrm>
          <a:prstGeom prst="rect">
            <a:avLst/>
          </a:prstGeom>
          <a:gradFill flip="none" rotWithShape="1">
            <a:gsLst>
              <a:gs pos="1000">
                <a:schemeClr val="bg1">
                  <a:lumMod val="85000"/>
                </a:schemeClr>
              </a:gs>
              <a:gs pos="41000">
                <a:schemeClr val="bg1"/>
              </a:gs>
              <a:gs pos="99000">
                <a:schemeClr val="bg1">
                  <a:lumMod val="85000"/>
                </a:schemeClr>
              </a:gs>
            </a:gsLst>
            <a:lin ang="0" scaled="1"/>
            <a:tileRect/>
          </a:gradFill>
          <a:ln w="19050">
            <a:noFill/>
          </a:ln>
          <a:effectLst/>
        </p:spPr>
        <p:txBody>
          <a:bodyPr wrap="square" tIns="91440" rtlCol="0" anchor="t" anchorCtr="1">
            <a:noAutofit/>
          </a:bodyPr>
          <a:lstStyle>
            <a:defPPr>
              <a:defRPr lang="en-US"/>
            </a:defPPr>
            <a:lvl1pPr marL="171450" indent="-171450">
              <a:lnSpc>
                <a:spcPct val="120000"/>
              </a:lnSpc>
              <a:buFont typeface="Arial" pitchFamily="34" charset="0"/>
              <a:buChar char="•"/>
              <a:defRPr sz="12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Operations &amp; Support</a:t>
            </a:r>
          </a:p>
          <a:p>
            <a:r>
              <a:rPr lang="en-US" dirty="0"/>
              <a:t>Weapons Systems Development &amp; Procurement</a:t>
            </a:r>
          </a:p>
          <a:p>
            <a:r>
              <a:rPr lang="en-US" dirty="0"/>
              <a:t>Organizational Productivity</a:t>
            </a:r>
          </a:p>
        </p:txBody>
      </p:sp>
    </p:spTree>
    <p:extLst>
      <p:ext uri="{BB962C8B-B14F-4D97-AF65-F5344CB8AC3E}">
        <p14:creationId xmlns:p14="http://schemas.microsoft.com/office/powerpoint/2010/main" val="398291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8699" y="213436"/>
            <a:ext cx="7800975" cy="568642"/>
          </a:xfrm>
        </p:spPr>
        <p:txBody>
          <a:bodyPr/>
          <a:lstStyle/>
          <a:p>
            <a:r>
              <a:rPr lang="en-US" sz="3200" dirty="0" smtClean="0"/>
              <a:t>FOR MORE INFORMATION…</a:t>
            </a:r>
            <a:endParaRPr lang="en-US" sz="3200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177997" y="1099261"/>
            <a:ext cx="8851703" cy="5215813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32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1pPr>
            <a:lvl2pPr marL="742950" marR="0" indent="-28575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 sz="28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4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 sz="20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 sz="20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177997" y="1099261"/>
            <a:ext cx="8851703" cy="4827195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32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1pPr>
            <a:lvl2pPr marL="742950" marR="0" indent="-28575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 sz="28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24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 sz="20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 sz="2000" kern="1200">
                <a:solidFill>
                  <a:srgbClr val="1C295B"/>
                </a:solidFill>
                <a:latin typeface="+mn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spcBef>
                <a:spcPts val="3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The </a:t>
            </a:r>
            <a:r>
              <a:rPr lang="en-US" sz="2000" b="0" dirty="0" smtClean="0">
                <a:solidFill>
                  <a:schemeClr val="tx1"/>
                </a:solidFill>
              </a:rPr>
              <a:t>NAVAIR Long-Range </a:t>
            </a:r>
            <a:r>
              <a:rPr lang="en-US" sz="2000" b="0" dirty="0">
                <a:solidFill>
                  <a:schemeClr val="tx1"/>
                </a:solidFill>
              </a:rPr>
              <a:t>Strategy is available on the NAVAIR Small Business website at </a:t>
            </a:r>
            <a:r>
              <a:rPr lang="en-US" sz="2000" b="0" dirty="0">
                <a:solidFill>
                  <a:schemeClr val="tx1"/>
                </a:solidFill>
                <a:hlinkClick r:id="rId3"/>
              </a:rPr>
              <a:t>http://www.navair.navy.mil/osbp</a:t>
            </a:r>
            <a:r>
              <a:rPr lang="en-US" sz="2000" b="0" dirty="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n-US" sz="2000" b="0" dirty="0" smtClean="0">
                <a:solidFill>
                  <a:schemeClr val="tx1"/>
                </a:solidFill>
              </a:rPr>
              <a:t>.</a:t>
            </a:r>
            <a:endParaRPr lang="en-US" sz="2000" b="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spcBef>
                <a:spcPts val="3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</a:rPr>
              <a:t>Watch the LRS video message from VADM Dunaway and Mr. Newton at </a:t>
            </a:r>
            <a:r>
              <a:rPr lang="en-US" sz="2000" b="0" u="sng" dirty="0">
                <a:hlinkClick r:id="rId4"/>
              </a:rPr>
              <a:t>http://</a:t>
            </a:r>
            <a:r>
              <a:rPr lang="en-US" sz="2000" b="0" u="sng" dirty="0" smtClean="0">
                <a:hlinkClick r:id="rId4"/>
              </a:rPr>
              <a:t>go.usa.gov/Z4vz</a:t>
            </a:r>
            <a:r>
              <a:rPr lang="en-US" sz="2000" b="0" dirty="0"/>
              <a:t> </a:t>
            </a:r>
            <a:r>
              <a:rPr lang="en-US" sz="2000" b="0" dirty="0" smtClean="0"/>
              <a:t>or the NAVAIR YouTube channel at </a:t>
            </a:r>
            <a:r>
              <a:rPr lang="en-US" sz="2000" b="0" dirty="0">
                <a:hlinkClick r:id="rId5"/>
              </a:rPr>
              <a:t>http://</a:t>
            </a:r>
            <a:r>
              <a:rPr lang="en-US" sz="2000" b="0" dirty="0" smtClean="0">
                <a:hlinkClick r:id="rId5"/>
              </a:rPr>
              <a:t>www.youtube.com/navairsyscom</a:t>
            </a:r>
            <a:r>
              <a:rPr lang="en-US" sz="2000" b="0" dirty="0" smtClean="0"/>
              <a:t>. </a:t>
            </a:r>
          </a:p>
          <a:p>
            <a:pPr lvl="1">
              <a:lnSpc>
                <a:spcPct val="100000"/>
              </a:lnSpc>
              <a:spcBef>
                <a:spcPts val="3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</a:rPr>
              <a:t>Contact Emily Harman, Associate Dir., NAVAIR Small Business Office at </a:t>
            </a:r>
            <a:r>
              <a:rPr lang="en-US" sz="2000" b="0" dirty="0"/>
              <a:t>(301) 757-9083</a:t>
            </a:r>
            <a:endParaRPr lang="en-US" sz="2000" b="0" dirty="0" smtClean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spcBef>
                <a:spcPts val="3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800" b="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000" b="0" dirty="0" smtClean="0">
              <a:solidFill>
                <a:schemeClr val="tx1"/>
              </a:solidFill>
              <a:hlinkClick r:id="rId6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C:\Users\amy.BEHRMAN\AppData\Local\Microsoft\Windows\Temporary Internet Files\Content.Outlook\F7UGNEEK\BlogBanner-Short9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99261"/>
            <a:ext cx="9144000" cy="802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72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le 86"/>
          <p:cNvSpPr>
            <a:spLocks noGrp="1"/>
          </p:cNvSpPr>
          <p:nvPr>
            <p:ph type="title"/>
          </p:nvPr>
        </p:nvSpPr>
        <p:spPr>
          <a:xfrm>
            <a:off x="718024" y="139099"/>
            <a:ext cx="8115301" cy="568642"/>
          </a:xfrm>
        </p:spPr>
        <p:txBody>
          <a:bodyPr/>
          <a:lstStyle/>
          <a:p>
            <a:r>
              <a:rPr lang="en-US" sz="3200" dirty="0" smtClean="0"/>
              <a:t>NAVAIR’s WOSB FY13 OBLIGATIONS</a:t>
            </a:r>
            <a:endParaRPr lang="en-US" sz="3200" i="1" dirty="0"/>
          </a:p>
        </p:txBody>
      </p:sp>
      <p:sp>
        <p:nvSpPr>
          <p:cNvPr id="72" name="TextBox 71"/>
          <p:cNvSpPr txBox="1"/>
          <p:nvPr/>
        </p:nvSpPr>
        <p:spPr>
          <a:xfrm>
            <a:off x="5077654" y="6269225"/>
            <a:ext cx="4025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800" b="0" dirty="0" smtClean="0">
                <a:solidFill>
                  <a:schemeClr val="bg1">
                    <a:lumMod val="50000"/>
                  </a:schemeClr>
                </a:solidFill>
              </a:rPr>
              <a:t>Source:  Federal Procurement Data System-Next Generation (FPDS-NG)</a:t>
            </a:r>
          </a:p>
          <a:p>
            <a:pPr algn="r"/>
            <a:r>
              <a:rPr lang="en-US" sz="800" b="0" dirty="0">
                <a:solidFill>
                  <a:schemeClr val="bg1">
                    <a:lumMod val="50000"/>
                  </a:schemeClr>
                </a:solidFill>
              </a:rPr>
              <a:t>https://</a:t>
            </a:r>
            <a:r>
              <a:rPr lang="en-US" sz="800" b="0" dirty="0" smtClean="0">
                <a:solidFill>
                  <a:schemeClr val="bg1">
                    <a:lumMod val="50000"/>
                  </a:schemeClr>
                </a:solidFill>
              </a:rPr>
              <a:t>www.fpds.gov/</a:t>
            </a:r>
            <a:endParaRPr lang="en-US" sz="800" b="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9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87256844"/>
              </p:ext>
            </p:extLst>
          </p:nvPr>
        </p:nvGraphicFramePr>
        <p:xfrm>
          <a:off x="1332226" y="955595"/>
          <a:ext cx="3831861" cy="2626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497506" y="592415"/>
            <a:ext cx="40983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/>
                </a:solidFill>
              </a:rPr>
              <a:t>TOTAL OBLIGATIONS – $24.9B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36200" y="2200006"/>
            <a:ext cx="3829706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/>
            <a:r>
              <a:rPr lang="en-US" sz="1050" dirty="0" smtClean="0">
                <a:solidFill>
                  <a:schemeClr val="tx1"/>
                </a:solidFill>
              </a:rPr>
              <a:t>– WOMEN-OWNED SMALL BUSINESS OBLIGATIONS (WOSB)  – </a:t>
            </a:r>
            <a:r>
              <a:rPr lang="en-US" sz="1200" dirty="0" smtClean="0">
                <a:solidFill>
                  <a:schemeClr val="tx1"/>
                </a:solidFill>
              </a:rPr>
              <a:t>$212.6M </a:t>
            </a:r>
            <a:r>
              <a:rPr lang="en-US" sz="1100" b="0" i="1" dirty="0" smtClean="0">
                <a:solidFill>
                  <a:schemeClr val="tx1"/>
                </a:solidFill>
              </a:rPr>
              <a:t>(0.9%)</a:t>
            </a:r>
            <a:endParaRPr lang="en-US" sz="1050" b="0" i="1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39305" y="2054070"/>
            <a:ext cx="14532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tx1"/>
                </a:solidFill>
              </a:rPr>
              <a:t>NON SMALL BUSINESS OBLIGATIONS $23.4B </a:t>
            </a:r>
            <a:r>
              <a:rPr lang="en-US" sz="1050" b="0" i="1" dirty="0" smtClean="0">
                <a:solidFill>
                  <a:schemeClr val="tx1"/>
                </a:solidFill>
              </a:rPr>
              <a:t>(94%)</a:t>
            </a:r>
            <a:endParaRPr lang="en-US" sz="1050" b="0" i="1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36200" y="1594940"/>
            <a:ext cx="438451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/>
            <a:r>
              <a:rPr lang="en-US" sz="1050" dirty="0" smtClean="0">
                <a:solidFill>
                  <a:schemeClr val="tx1"/>
                </a:solidFill>
              </a:rPr>
              <a:t>– ECONOMICALLY DISADVANTAGED WOMEN-OWNED </a:t>
            </a:r>
            <a:br>
              <a:rPr lang="en-US" sz="1050" dirty="0" smtClean="0">
                <a:solidFill>
                  <a:schemeClr val="tx1"/>
                </a:solidFill>
              </a:rPr>
            </a:br>
            <a:r>
              <a:rPr lang="en-US" sz="1050" dirty="0" smtClean="0">
                <a:solidFill>
                  <a:schemeClr val="tx1"/>
                </a:solidFill>
              </a:rPr>
              <a:t>SMALL BUSINESS OBLIGATIONS (EDWOSB) – </a:t>
            </a:r>
            <a:r>
              <a:rPr lang="en-US" sz="1200" dirty="0" smtClean="0">
                <a:solidFill>
                  <a:schemeClr val="tx1"/>
                </a:solidFill>
              </a:rPr>
              <a:t>$7.3M</a:t>
            </a:r>
            <a:r>
              <a:rPr lang="en-US" sz="1200" b="0" i="1" dirty="0" smtClean="0">
                <a:solidFill>
                  <a:schemeClr val="tx1"/>
                </a:solidFill>
              </a:rPr>
              <a:t> </a:t>
            </a:r>
            <a:r>
              <a:rPr lang="en-US" sz="1100" b="0" i="1" dirty="0" smtClean="0">
                <a:solidFill>
                  <a:schemeClr val="tx1"/>
                </a:solidFill>
              </a:rPr>
              <a:t>(0.03%)</a:t>
            </a:r>
            <a:endParaRPr lang="en-US" sz="1000" b="0" i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67489" y="1146873"/>
            <a:ext cx="53659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tx1"/>
                </a:solidFill>
              </a:rPr>
              <a:t>OTHER SMALL BUSINESS OBLIGATIONS – $1.3B </a:t>
            </a:r>
            <a:r>
              <a:rPr lang="en-US" sz="1100" b="0" i="1" dirty="0" smtClean="0">
                <a:solidFill>
                  <a:schemeClr val="tx1"/>
                </a:solidFill>
              </a:rPr>
              <a:t>(5.4%)</a:t>
            </a:r>
            <a:endParaRPr lang="en-US" sz="1100" b="0" i="1" dirty="0">
              <a:solidFill>
                <a:schemeClr val="tx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349507" y="1408483"/>
            <a:ext cx="82193" cy="740153"/>
            <a:chOff x="9308387" y="4407613"/>
            <a:chExt cx="164386" cy="49316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9308387" y="4900773"/>
              <a:ext cx="16438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9472773" y="4407613"/>
              <a:ext cx="0" cy="49316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89740" y="6346036"/>
            <a:ext cx="42973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* Also in Top 10 NAICS for WOSB Obligations (FY13)</a:t>
            </a:r>
            <a:endParaRPr lang="en-US" sz="1000" b="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629693"/>
              </p:ext>
            </p:extLst>
          </p:nvPr>
        </p:nvGraphicFramePr>
        <p:xfrm>
          <a:off x="97532" y="3274804"/>
          <a:ext cx="8898311" cy="299442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24673"/>
                <a:gridCol w="5505058"/>
                <a:gridCol w="1214556"/>
                <a:gridCol w="1254024"/>
              </a:tblGrid>
              <a:tr h="410967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TOP 10 SB </a:t>
                      </a:r>
                      <a:r>
                        <a:rPr lang="en-US" sz="1050" dirty="0" err="1" smtClean="0"/>
                        <a:t>NAICS</a:t>
                      </a:r>
                      <a:r>
                        <a:rPr lang="en-US" sz="1050" dirty="0" smtClean="0"/>
                        <a:t> for </a:t>
                      </a:r>
                      <a:r>
                        <a:rPr lang="en-US" sz="1050" dirty="0" err="1" smtClean="0"/>
                        <a:t>FY13</a:t>
                      </a:r>
                      <a:endParaRPr lang="en-US" sz="105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NORTH AMERICAN INDUSTRY CLASSIFICATION SYSTEM (NAICS) DESCRIPTION</a:t>
                      </a:r>
                      <a:endParaRPr lang="en-US" sz="105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OBLIGATIONS *</a:t>
                      </a:r>
                      <a:endParaRPr lang="en-US" sz="105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WOSB / EDWOSB </a:t>
                      </a:r>
                      <a:br>
                        <a:rPr lang="en-US" sz="900" dirty="0" smtClean="0"/>
                      </a:br>
                      <a:r>
                        <a:rPr lang="en-US" sz="900" dirty="0" smtClean="0"/>
                        <a:t>SET-ASIDE</a:t>
                      </a:r>
                      <a:r>
                        <a:rPr lang="en-US" sz="900" baseline="0" dirty="0" smtClean="0"/>
                        <a:t> ELIGIBILITY</a:t>
                      </a:r>
                      <a:endParaRPr lang="en-US" sz="9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6064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541330 *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ENGINEERING SERVICES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$408.4M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EDWOSB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334916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541712 *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RESEARCH AND DEVELOPMENT IN THE PHYSICAL, ENGINEERING, AND LIFE SCIENCES (EXCEPT BIOTECHNOLOGY)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$347.0M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N/A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18694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336411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AIRCRAFT MANUFACTURING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$214.1M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N/A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4396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336413 *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OTHER AIRCRAFT PARTS AND AUXILIARY EQUIPMENT MANUFACTURING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$98.4M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N/A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19797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541614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PROCESS, PHYSICAL DISTRIBUTION, AND LOGISTICS CONSULTING SERVICES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$48.0M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EDWOSB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5995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488190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OTHER SUPPORT</a:t>
                      </a:r>
                      <a:r>
                        <a:rPr lang="en-US" sz="1050" baseline="0" dirty="0" smtClean="0"/>
                        <a:t> ACTIVITIES FOR AIR TRANSPORTATION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$47.3M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EDWOSB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957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333319 *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OTHER COMMERCIAL AND SERVICE INDUSTRY MACHINERY MANUFACTURING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$44.8M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N/A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36199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561210 *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FACILITIES SUPPORT SERVICES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$31.2M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EDWOSB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36199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541519 *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OTHER COMPUTER RELATED SERVICES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$29.6M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EDWOSB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35148">
                <a:tc>
                  <a:txBody>
                    <a:bodyPr/>
                    <a:lstStyle/>
                    <a:p>
                      <a:pPr marL="112713" indent="-112713" algn="l"/>
                      <a:r>
                        <a:rPr lang="en-US" sz="1050" dirty="0" smtClean="0"/>
                        <a:t>	334290</a:t>
                      </a:r>
                      <a:endParaRPr lang="en-US" sz="1050" dirty="0"/>
                    </a:p>
                  </a:txBody>
                  <a:tcPr marL="45720" marR="0" marT="2743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OTHER</a:t>
                      </a:r>
                      <a:r>
                        <a:rPr lang="en-US" sz="1050" baseline="0" dirty="0" smtClean="0"/>
                        <a:t> COMMUNICATIONS EQUIPMENT MANUFACTURING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852488" algn="r"/>
                        </a:tabLst>
                      </a:pPr>
                      <a:r>
                        <a:rPr lang="en-US" sz="1050" dirty="0" smtClean="0"/>
                        <a:t>	$26.0M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EDWOSB</a:t>
                      </a:r>
                      <a:endParaRPr lang="en-US" sz="1050" dirty="0"/>
                    </a:p>
                  </a:txBody>
                  <a:tcPr marL="45720" marR="0" marT="27432" marB="0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23349" y="2314722"/>
            <a:ext cx="518715" cy="124068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$0.2B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1062234"/>
            <a:ext cx="2144838" cy="43088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TOTAL SMALL BUSINESS OBLIGATIONS – $1.5B </a:t>
            </a:r>
            <a:r>
              <a:rPr lang="en-US" sz="1100" b="0" i="1" dirty="0" smtClean="0"/>
              <a:t>(6%)</a:t>
            </a:r>
            <a:endParaRPr lang="en-US" sz="1100" b="0" i="1" dirty="0"/>
          </a:p>
        </p:txBody>
      </p:sp>
    </p:spTree>
    <p:extLst>
      <p:ext uri="{BB962C8B-B14F-4D97-AF65-F5344CB8AC3E}">
        <p14:creationId xmlns:p14="http://schemas.microsoft.com/office/powerpoint/2010/main" val="143029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NAVAIR">
      <a:dk1>
        <a:srgbClr val="002060"/>
      </a:dk1>
      <a:lt1>
        <a:sysClr val="window" lastClr="FFFFFF"/>
      </a:lt1>
      <a:dk2>
        <a:srgbClr val="000000"/>
      </a:dk2>
      <a:lt2>
        <a:srgbClr val="CCD2E2"/>
      </a:lt2>
      <a:accent1>
        <a:srgbClr val="0066CC"/>
      </a:accent1>
      <a:accent2>
        <a:srgbClr val="8DB3E2"/>
      </a:accent2>
      <a:accent3>
        <a:srgbClr val="009999"/>
      </a:accent3>
      <a:accent4>
        <a:srgbClr val="0000FF"/>
      </a:accent4>
      <a:accent5>
        <a:srgbClr val="0099CC"/>
      </a:accent5>
      <a:accent6>
        <a:srgbClr val="FFFFCC"/>
      </a:accent6>
      <a:hlink>
        <a:srgbClr val="002060"/>
      </a:hlink>
      <a:folHlink>
        <a:srgbClr val="8DB3E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b="0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White with Seal">
  <a:themeElements>
    <a:clrScheme name="NAVAIR">
      <a:dk1>
        <a:srgbClr val="002060"/>
      </a:dk1>
      <a:lt1>
        <a:sysClr val="window" lastClr="FFFFFF"/>
      </a:lt1>
      <a:dk2>
        <a:srgbClr val="000000"/>
      </a:dk2>
      <a:lt2>
        <a:srgbClr val="CCD2E2"/>
      </a:lt2>
      <a:accent1>
        <a:srgbClr val="0066CC"/>
      </a:accent1>
      <a:accent2>
        <a:srgbClr val="8DB3E2"/>
      </a:accent2>
      <a:accent3>
        <a:srgbClr val="009999"/>
      </a:accent3>
      <a:accent4>
        <a:srgbClr val="0000FF"/>
      </a:accent4>
      <a:accent5>
        <a:srgbClr val="0099CC"/>
      </a:accent5>
      <a:accent6>
        <a:srgbClr val="FFFFCC"/>
      </a:accent6>
      <a:hlink>
        <a:srgbClr val="002060"/>
      </a:hlink>
      <a:folHlink>
        <a:srgbClr val="8DB3E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b="0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Transition Slide">
  <a:themeElements>
    <a:clrScheme name="NAVAIR">
      <a:dk1>
        <a:srgbClr val="002060"/>
      </a:dk1>
      <a:lt1>
        <a:sysClr val="window" lastClr="FFFFFF"/>
      </a:lt1>
      <a:dk2>
        <a:srgbClr val="000000"/>
      </a:dk2>
      <a:lt2>
        <a:srgbClr val="CCD2E2"/>
      </a:lt2>
      <a:accent1>
        <a:srgbClr val="0066CC"/>
      </a:accent1>
      <a:accent2>
        <a:srgbClr val="8DB3E2"/>
      </a:accent2>
      <a:accent3>
        <a:srgbClr val="009999"/>
      </a:accent3>
      <a:accent4>
        <a:srgbClr val="0000FF"/>
      </a:accent4>
      <a:accent5>
        <a:srgbClr val="0099CC"/>
      </a:accent5>
      <a:accent6>
        <a:srgbClr val="FFFFCC"/>
      </a:accent6>
      <a:hlink>
        <a:srgbClr val="002060"/>
      </a:hlink>
      <a:folHlink>
        <a:srgbClr val="8DB3E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b="0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White with Seal">
  <a:themeElements>
    <a:clrScheme name="NAVAIR">
      <a:dk1>
        <a:srgbClr val="002060"/>
      </a:dk1>
      <a:lt1>
        <a:sysClr val="window" lastClr="FFFFFF"/>
      </a:lt1>
      <a:dk2>
        <a:srgbClr val="000000"/>
      </a:dk2>
      <a:lt2>
        <a:srgbClr val="CCD2E2"/>
      </a:lt2>
      <a:accent1>
        <a:srgbClr val="0066CC"/>
      </a:accent1>
      <a:accent2>
        <a:srgbClr val="8DB3E2"/>
      </a:accent2>
      <a:accent3>
        <a:srgbClr val="009999"/>
      </a:accent3>
      <a:accent4>
        <a:srgbClr val="0000FF"/>
      </a:accent4>
      <a:accent5>
        <a:srgbClr val="0099CC"/>
      </a:accent5>
      <a:accent6>
        <a:srgbClr val="FFFFCC"/>
      </a:accent6>
      <a:hlink>
        <a:srgbClr val="002060"/>
      </a:hlink>
      <a:folHlink>
        <a:srgbClr val="8DB3E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b="0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NAVAIR">
      <a:dk1>
        <a:srgbClr val="002060"/>
      </a:dk1>
      <a:lt1>
        <a:srgbClr val="000000"/>
      </a:lt1>
      <a:dk2>
        <a:srgbClr val="FFFFFF"/>
      </a:dk2>
      <a:lt2>
        <a:srgbClr val="99CCFF"/>
      </a:lt2>
      <a:accent1>
        <a:srgbClr val="0066CC"/>
      </a:accent1>
      <a:accent2>
        <a:srgbClr val="009999"/>
      </a:accent2>
      <a:accent3>
        <a:srgbClr val="CCECFF"/>
      </a:accent3>
      <a:accent4>
        <a:srgbClr val="0000FF"/>
      </a:accent4>
      <a:accent5>
        <a:srgbClr val="0099CC"/>
      </a:accent5>
      <a:accent6>
        <a:srgbClr val="FFFFCC"/>
      </a:accent6>
      <a:hlink>
        <a:srgbClr val="0000FF"/>
      </a:hlink>
      <a:folHlink>
        <a:srgbClr val="C0C0C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4024</TotalTime>
  <Pages>24</Pages>
  <Words>564</Words>
  <Application>Microsoft Office PowerPoint</Application>
  <PresentationFormat>On-screen Show (4:3)</PresentationFormat>
  <Paragraphs>139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Blank</vt:lpstr>
      <vt:lpstr>White with Seal</vt:lpstr>
      <vt:lpstr>Transition Slide</vt:lpstr>
      <vt:lpstr>1_White with Seal</vt:lpstr>
      <vt:lpstr>NAVAIR LONG-RANGE STRATEGY</vt:lpstr>
      <vt:lpstr>PURPOSE OF LONG-RANGE STRATEGY</vt:lpstr>
      <vt:lpstr>PowerPoint Presentation</vt:lpstr>
      <vt:lpstr>NAVAIR LONG-RANGE STRATEGY</vt:lpstr>
      <vt:lpstr>STRATEGY FRAMEWORK</vt:lpstr>
      <vt:lpstr>FOR MORE INFORMATION…</vt:lpstr>
      <vt:lpstr>NAVAIR’s WOSB FY13 OBLIGATIONS</vt:lpstr>
    </vt:vector>
  </TitlesOfParts>
  <Manager>Garry Newton Deputy Commander NAVAIR AIR-00A</Manager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Southern MD Professional Women's Forum</dc:title>
  <dc:subject>NAVAIR Long Range Strategy</dc:subject>
  <dc:creator>dg EH</dc:creator>
  <cp:keywords>LRS  Long Range Strategy</cp:keywords>
  <cp:lastModifiedBy>Norris, Wanda M., CIV NAVAIR Small Business Office</cp:lastModifiedBy>
  <cp:revision>247</cp:revision>
  <cp:lastPrinted>2014-03-21T19:46:42Z</cp:lastPrinted>
  <dcterms:created xsi:type="dcterms:W3CDTF">2013-08-07T18:09:00Z</dcterms:created>
  <dcterms:modified xsi:type="dcterms:W3CDTF">2014-03-25T12:26:31Z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rief Date">
    <vt:filetime>2014-03-27T04:00:00Z</vt:filetime>
  </property>
</Properties>
</file>