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2" r:id="rId4"/>
    <p:sldId id="265" r:id="rId5"/>
    <p:sldId id="264" r:id="rId6"/>
    <p:sldId id="263" r:id="rId7"/>
    <p:sldId id="267" r:id="rId8"/>
    <p:sldId id="257" r:id="rId9"/>
    <p:sldId id="259" r:id="rId10"/>
    <p:sldId id="258" r:id="rId11"/>
    <p:sldId id="260" r:id="rId12"/>
    <p:sldId id="261" r:id="rId13"/>
    <p:sldId id="269" r:id="rId14"/>
    <p:sldId id="270" r:id="rId15"/>
    <p:sldId id="268"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314"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E7AE1A3-0627-45A6-8E4B-0314E69132AE}" type="datetimeFigureOut">
              <a:rPr lang="en-US" smtClean="0"/>
              <a:pPr/>
              <a:t>1/17/2013</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582C690-FE57-4409-BBDA-AB87BE4288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7AE1A3-0627-45A6-8E4B-0314E69132AE}" type="datetimeFigureOut">
              <a:rPr lang="en-US" smtClean="0"/>
              <a:pPr/>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7AE1A3-0627-45A6-8E4B-0314E69132AE}" type="datetimeFigureOut">
              <a:rPr lang="en-US" smtClean="0"/>
              <a:pPr/>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7AE1A3-0627-45A6-8E4B-0314E69132AE}" type="datetimeFigureOut">
              <a:rPr lang="en-US" smtClean="0"/>
              <a:pPr/>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E7AE1A3-0627-45A6-8E4B-0314E69132AE}" type="datetimeFigureOut">
              <a:rPr lang="en-US" smtClean="0"/>
              <a:pPr/>
              <a:t>1/17/2013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E7AE1A3-0627-45A6-8E4B-0314E69132AE}" type="datetimeFigureOut">
              <a:rPr lang="en-US" smtClean="0"/>
              <a:pPr/>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E7AE1A3-0627-45A6-8E4B-0314E69132AE}" type="datetimeFigureOut">
              <a:rPr lang="en-US" smtClean="0"/>
              <a:pPr/>
              <a:t>1/17/2013</a:t>
            </a:fld>
            <a:endParaRPr lang="en-US"/>
          </a:p>
        </p:txBody>
      </p:sp>
      <p:sp>
        <p:nvSpPr>
          <p:cNvPr id="27" name="Slide Number Placeholder 26"/>
          <p:cNvSpPr>
            <a:spLocks noGrp="1"/>
          </p:cNvSpPr>
          <p:nvPr>
            <p:ph type="sldNum" sz="quarter" idx="11"/>
          </p:nvPr>
        </p:nvSpPr>
        <p:spPr/>
        <p:txBody>
          <a:bodyPr rtlCol="0"/>
          <a:lstStyle/>
          <a:p>
            <a:fld id="{5582C690-FE57-4409-BBDA-AB87BE4288E3}"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E7AE1A3-0627-45A6-8E4B-0314E69132AE}" type="datetimeFigureOut">
              <a:rPr lang="en-US" smtClean="0"/>
              <a:pPr/>
              <a:t>1/17/2013</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5582C690-FE57-4409-BBDA-AB87BE4288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7AE1A3-0627-45A6-8E4B-0314E69132AE}" type="datetimeFigureOut">
              <a:rPr lang="en-US" smtClean="0"/>
              <a:pPr/>
              <a:t>1/17/2013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E7AE1A3-0627-45A6-8E4B-0314E69132AE}" type="datetimeFigureOut">
              <a:rPr lang="en-US" smtClean="0"/>
              <a:pPr/>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7AE1A3-0627-45A6-8E4B-0314E69132AE}" type="datetimeFigureOut">
              <a:rPr lang="en-US" smtClean="0"/>
              <a:pPr/>
              <a:t>1/17/2013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82C690-FE57-4409-BBDA-AB87BE4288E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E7AE1A3-0627-45A6-8E4B-0314E69132AE}" type="datetimeFigureOut">
              <a:rPr lang="en-US" smtClean="0"/>
              <a:pPr/>
              <a:t>1/17/2013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582C690-FE57-4409-BBDA-AB87BE4288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doncmra.nmci.navy.mi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ecmra.mi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DeniseRandolph@yahoo.com" TargetMode="External"/><Relationship Id="rId2" Type="http://schemas.openxmlformats.org/officeDocument/2006/relationships/hyperlink" Target="mailto:Denise.Randolph@navy.mi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DoN Contract Management Reporting Application (CMRA)</a:t>
            </a:r>
            <a:br>
              <a:rPr lang="en-US" dirty="0" smtClean="0"/>
            </a:br>
            <a:endParaRPr lang="en-US" sz="3100" dirty="0"/>
          </a:p>
        </p:txBody>
      </p:sp>
      <p:sp>
        <p:nvSpPr>
          <p:cNvPr id="3" name="Subtitle 2"/>
          <p:cNvSpPr>
            <a:spLocks noGrp="1"/>
          </p:cNvSpPr>
          <p:nvPr>
            <p:ph type="subTitle" idx="1"/>
          </p:nvPr>
        </p:nvSpPr>
        <p:spPr/>
        <p:txBody>
          <a:bodyPr/>
          <a:lstStyle/>
          <a:p>
            <a:r>
              <a:rPr lang="en-US" i="1" dirty="0" smtClean="0"/>
              <a:t>For the Old Dominion Chapter </a:t>
            </a:r>
          </a:p>
          <a:p>
            <a:r>
              <a:rPr lang="en-US" i="1" dirty="0" smtClean="0"/>
              <a:t>		of the</a:t>
            </a:r>
          </a:p>
          <a:p>
            <a:r>
              <a:rPr lang="en-US" i="1" dirty="0" smtClean="0"/>
              <a:t>National Contract Management 		      Association</a:t>
            </a:r>
          </a:p>
          <a:p>
            <a:endParaRPr lang="en-US" dirty="0"/>
          </a:p>
        </p:txBody>
      </p:sp>
      <p:sp>
        <p:nvSpPr>
          <p:cNvPr id="4" name="TextBox 3"/>
          <p:cNvSpPr txBox="1"/>
          <p:nvPr/>
        </p:nvSpPr>
        <p:spPr>
          <a:xfrm>
            <a:off x="2057400" y="5334000"/>
            <a:ext cx="6629400" cy="646331"/>
          </a:xfrm>
          <a:prstGeom prst="rect">
            <a:avLst/>
          </a:prstGeom>
          <a:noFill/>
        </p:spPr>
        <p:txBody>
          <a:bodyPr wrap="square" rtlCol="0">
            <a:spAutoFit/>
          </a:bodyPr>
          <a:lstStyle/>
          <a:p>
            <a:pPr algn="r"/>
            <a:r>
              <a:rPr lang="en-US" dirty="0" smtClean="0"/>
              <a:t>By Denise L. Randolph</a:t>
            </a:r>
          </a:p>
          <a:p>
            <a:pPr algn="r"/>
            <a:r>
              <a:rPr lang="en-US" dirty="0" smtClean="0"/>
              <a:t>January 16,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CMRA System Features, con’t</a:t>
            </a:r>
            <a:endParaRPr lang="en-US" b="1" dirty="0"/>
          </a:p>
        </p:txBody>
      </p:sp>
      <p:sp>
        <p:nvSpPr>
          <p:cNvPr id="3" name="Content Placeholder 2"/>
          <p:cNvSpPr>
            <a:spLocks noGrp="1"/>
          </p:cNvSpPr>
          <p:nvPr>
            <p:ph idx="1"/>
          </p:nvPr>
        </p:nvSpPr>
        <p:spPr/>
        <p:txBody>
          <a:bodyPr>
            <a:normAutofit/>
          </a:bodyPr>
          <a:lstStyle/>
          <a:p>
            <a:r>
              <a:rPr lang="en-US" dirty="0" smtClean="0"/>
              <a:t>Edit features with controlled time-stamp and user identity</a:t>
            </a:r>
          </a:p>
          <a:p>
            <a:r>
              <a:rPr lang="en-US" dirty="0" smtClean="0"/>
              <a:t>Data validation with controlled range parameters for direct labor hours and costs</a:t>
            </a:r>
          </a:p>
          <a:p>
            <a:r>
              <a:rPr lang="en-US" dirty="0" smtClean="0"/>
              <a:t>Relational  SQL Server data base consisting of entities: contract/task order/fund cite/location</a:t>
            </a:r>
          </a:p>
          <a:p>
            <a:r>
              <a:rPr lang="en-US" dirty="0" smtClean="0"/>
              <a:t>Standard Reports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CMRA Business Processes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Reporting requirement included in NMCARS (not yet a standard FAR clause)</a:t>
            </a:r>
          </a:p>
          <a:p>
            <a:r>
              <a:rPr lang="en-US" dirty="0" smtClean="0"/>
              <a:t>Paperwork Reduction Act approval from OMB (includes Cost Benefit Analysis and Fed. Reg. Notice/Comment)</a:t>
            </a:r>
          </a:p>
          <a:p>
            <a:r>
              <a:rPr lang="en-US" dirty="0" smtClean="0"/>
              <a:t>Includes fixed price contracts by treating direct labor hours/costs as proprietary  when specifically linked to contractor name and contract/task order number </a:t>
            </a:r>
          </a:p>
          <a:p>
            <a:r>
              <a:rPr lang="en-US" dirty="0" smtClean="0"/>
              <a:t>Minimal reporting burden recovered through overhead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CMRA Business Processes, con’t</a:t>
            </a:r>
            <a:endParaRPr lang="en-US" b="1" dirty="0"/>
          </a:p>
        </p:txBody>
      </p:sp>
      <p:sp>
        <p:nvSpPr>
          <p:cNvPr id="3" name="Content Placeholder 2"/>
          <p:cNvSpPr>
            <a:spLocks noGrp="1"/>
          </p:cNvSpPr>
          <p:nvPr>
            <p:ph idx="1"/>
          </p:nvPr>
        </p:nvSpPr>
        <p:spPr/>
        <p:txBody>
          <a:bodyPr>
            <a:normAutofit/>
          </a:bodyPr>
          <a:lstStyle/>
          <a:p>
            <a:r>
              <a:rPr lang="en-US" dirty="0" smtClean="0"/>
              <a:t>Annual reporting for prior fiscal year</a:t>
            </a:r>
          </a:p>
          <a:p>
            <a:r>
              <a:rPr lang="en-US" dirty="0" smtClean="0"/>
              <a:t>Specific and clear guidance on definition of invoiced amount and reporting period for performance within fiscal year</a:t>
            </a:r>
          </a:p>
          <a:p>
            <a:r>
              <a:rPr lang="en-US" dirty="0" smtClean="0"/>
              <a:t>Convert direct labor hours to FTE by dividing with 2,088</a:t>
            </a:r>
          </a:p>
          <a:p>
            <a:r>
              <a:rPr lang="en-US" dirty="0" smtClean="0"/>
              <a:t>Demo and Users Manual at https://doncmra.nmci.navy.mil</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Implementation in DON</a:t>
            </a:r>
            <a:endParaRPr lang="en-US" b="1" dirty="0"/>
          </a:p>
        </p:txBody>
      </p:sp>
      <p:sp>
        <p:nvSpPr>
          <p:cNvPr id="3" name="Content Placeholder 2"/>
          <p:cNvSpPr>
            <a:spLocks noGrp="1"/>
          </p:cNvSpPr>
          <p:nvPr>
            <p:ph idx="1"/>
          </p:nvPr>
        </p:nvSpPr>
        <p:spPr/>
        <p:txBody>
          <a:bodyPr>
            <a:normAutofit fontScale="77500" lnSpcReduction="20000"/>
          </a:bodyPr>
          <a:lstStyle/>
          <a:p>
            <a:r>
              <a:rPr lang="en-US" sz="2900" dirty="0" smtClean="0"/>
              <a:t>NMCARS SUBPART 5237.1—SERVICE CONTRACTS GENERAL</a:t>
            </a:r>
          </a:p>
          <a:p>
            <a:r>
              <a:rPr lang="en-US" sz="2900" dirty="0" smtClean="0"/>
              <a:t>5237.102 Policy</a:t>
            </a:r>
          </a:p>
          <a:p>
            <a:pPr>
              <a:buNone/>
            </a:pPr>
            <a:r>
              <a:rPr lang="en-US" dirty="0" smtClean="0"/>
              <a:t>         </a:t>
            </a:r>
            <a:r>
              <a:rPr lang="en-US" sz="2600" dirty="0" smtClean="0"/>
              <a:t>(90)  DoD contracting activities awarding or administering contracts shall incorporate the following Enterprise-wide</a:t>
            </a:r>
            <a:r>
              <a:rPr lang="en-US" sz="2600" b="1" dirty="0" smtClean="0"/>
              <a:t> </a:t>
            </a:r>
            <a:r>
              <a:rPr lang="en-US" sz="2600" dirty="0" smtClean="0"/>
              <a:t>Contractor Manpower Reporting Application (ECMRA) standard language into all contracts which include services, provided the organization that is receiving or benefiting from the contracted service is a Department of Defense organization, including reimbursable appropriated funding sources from non-DoD executive agencies where the Defense Component requiring activity is the executive agent for the function performed.  The reporting requirement does not apply to situations where a Defense Component is merely a contracting agent for another executive agency.  The only contracted services excluded from reporting are construction and utilities.  The standard language to be inserted 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Implementation in DON, con’t</a:t>
            </a:r>
            <a:endParaRPr lang="en-US" b="1" dirty="0"/>
          </a:p>
        </p:txBody>
      </p:sp>
      <p:sp>
        <p:nvSpPr>
          <p:cNvPr id="3" name="Content Placeholder 2"/>
          <p:cNvSpPr>
            <a:spLocks noGrp="1"/>
          </p:cNvSpPr>
          <p:nvPr>
            <p:ph idx="1"/>
          </p:nvPr>
        </p:nvSpPr>
        <p:spPr/>
        <p:txBody>
          <a:bodyPr>
            <a:normAutofit fontScale="62500" lnSpcReduction="20000"/>
          </a:bodyPr>
          <a:lstStyle/>
          <a:p>
            <a:pPr lvl="1">
              <a:buNone/>
            </a:pPr>
            <a:r>
              <a:rPr lang="en-US" sz="3300" dirty="0" smtClean="0">
                <a:solidFill>
                  <a:schemeClr val="tx1"/>
                </a:solidFill>
              </a:rPr>
              <a:t>“The contractor shall report ALL contractor labor hours (including subcontractor labor hours) required for performance of services provided under this contract for the [NAMED COMPONENT] via a secure data collection site.  The contractor is required to completely fill in all required data fields using the following web address </a:t>
            </a:r>
          </a:p>
          <a:p>
            <a:pPr lvl="1">
              <a:buNone/>
            </a:pPr>
            <a:r>
              <a:rPr lang="en-US" sz="3300" dirty="0" smtClean="0">
                <a:solidFill>
                  <a:schemeClr val="tx1"/>
                </a:solidFill>
              </a:rPr>
              <a:t>	</a:t>
            </a:r>
            <a:r>
              <a:rPr lang="en-US" sz="3300" u="sng" dirty="0" smtClean="0">
                <a:solidFill>
                  <a:schemeClr val="tx1"/>
                </a:solidFill>
                <a:hlinkClick r:id="rId2"/>
              </a:rPr>
              <a:t>https</a:t>
            </a:r>
            <a:r>
              <a:rPr lang="en-US" sz="3300" dirty="0" smtClean="0">
                <a:solidFill>
                  <a:schemeClr val="tx1"/>
                </a:solidFill>
              </a:rPr>
              <a:t> </a:t>
            </a:r>
            <a:r>
              <a:rPr lang="en-US" sz="3300" u="sng" dirty="0" smtClean="0">
                <a:solidFill>
                  <a:schemeClr val="tx1"/>
                </a:solidFill>
                <a:hlinkClick r:id="rId2"/>
              </a:rPr>
              <a:t>://doncmra.nmci.navy.mil</a:t>
            </a:r>
            <a:r>
              <a:rPr lang="en-US" sz="3300" dirty="0" smtClean="0">
                <a:solidFill>
                  <a:schemeClr val="tx1"/>
                </a:solidFill>
              </a:rPr>
              <a:t> . </a:t>
            </a:r>
          </a:p>
          <a:p>
            <a:pPr>
              <a:buNone/>
            </a:pPr>
            <a:endParaRPr lang="en-US" sz="3300" dirty="0" smtClean="0"/>
          </a:p>
          <a:p>
            <a:pPr lvl="1">
              <a:buNone/>
            </a:pPr>
            <a:r>
              <a:rPr lang="en-US" sz="3300" dirty="0" smtClean="0">
                <a:solidFill>
                  <a:schemeClr val="tx1"/>
                </a:solidFill>
              </a:rPr>
              <a:t>Reporting inputs will be for the labor executed during the period of performance during each Government fiscal year (FY), which runs October 1 through September 30.  While inputs may be reported any time during the FY, all data shall be reported no later than October 31 of each calendar year.  Contractors may direct questions to the help desk, linked at </a:t>
            </a:r>
            <a:r>
              <a:rPr lang="en-US" sz="3300" u="sng" dirty="0" smtClean="0">
                <a:solidFill>
                  <a:schemeClr val="tx1"/>
                </a:solidFill>
                <a:hlinkClick r:id="rId2"/>
              </a:rPr>
              <a:t>https://doncmra.nmci.navy.mil</a:t>
            </a:r>
            <a:r>
              <a:rPr lang="en-US" sz="3300" dirty="0" smtClean="0">
                <a:solidFill>
                  <a:schemeClr val="tx1"/>
                </a:solidFill>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CMRA going forward</a:t>
            </a:r>
            <a:endParaRPr lang="en-US" b="1" dirty="0"/>
          </a:p>
        </p:txBody>
      </p:sp>
      <p:sp>
        <p:nvSpPr>
          <p:cNvPr id="3" name="Content Placeholder 2"/>
          <p:cNvSpPr>
            <a:spLocks noGrp="1"/>
          </p:cNvSpPr>
          <p:nvPr>
            <p:ph idx="1"/>
          </p:nvPr>
        </p:nvSpPr>
        <p:spPr/>
        <p:txBody>
          <a:bodyPr/>
          <a:lstStyle/>
          <a:p>
            <a:r>
              <a:rPr lang="en-US" dirty="0" err="1" smtClean="0"/>
              <a:t>eCMRA</a:t>
            </a:r>
            <a:r>
              <a:rPr lang="en-US" dirty="0" smtClean="0"/>
              <a:t> is moving to DISA in conformance with policy directives for hosting applications</a:t>
            </a:r>
          </a:p>
          <a:p>
            <a:pPr lvl="1"/>
            <a:r>
              <a:rPr lang="en-US" dirty="0" smtClean="0">
                <a:solidFill>
                  <a:schemeClr val="tx1"/>
                </a:solidFill>
              </a:rPr>
              <a:t>governance body being solicited, designated to collect funding, to control the configuration, and oversee operating and moving </a:t>
            </a:r>
            <a:r>
              <a:rPr lang="en-US" dirty="0" err="1" smtClean="0">
                <a:solidFill>
                  <a:schemeClr val="tx1"/>
                </a:solidFill>
              </a:rPr>
              <a:t>eCMRA</a:t>
            </a:r>
            <a:r>
              <a:rPr lang="en-US" dirty="0" smtClean="0">
                <a:solidFill>
                  <a:schemeClr val="tx1"/>
                </a:solidFill>
              </a:rPr>
              <a:t> instances to DISA</a:t>
            </a:r>
          </a:p>
          <a:p>
            <a:pPr lvl="1"/>
            <a:r>
              <a:rPr lang="en-US" dirty="0" smtClean="0">
                <a:solidFill>
                  <a:schemeClr val="tx1"/>
                </a:solidFill>
              </a:rPr>
              <a:t>New site address MAY be </a:t>
            </a:r>
            <a:r>
              <a:rPr lang="en-US" dirty="0" smtClean="0">
                <a:solidFill>
                  <a:schemeClr val="tx1"/>
                </a:solidFill>
                <a:hlinkClick r:id="rId2"/>
              </a:rPr>
              <a:t>http://www.ecmra.mil</a:t>
            </a:r>
            <a:endParaRPr lang="en-US" dirty="0" smtClean="0">
              <a:solidFill>
                <a:schemeClr val="tx1"/>
              </a:solidFill>
            </a:endParaRPr>
          </a:p>
          <a:p>
            <a:r>
              <a:rPr lang="en-US" dirty="0" smtClean="0"/>
              <a:t>1st meeting will be tomorrow (1/17/13)</a:t>
            </a:r>
            <a:endParaRPr lang="en-US" dirty="0" smtClean="0">
              <a:solidFill>
                <a:schemeClr val="tx1"/>
              </a:solidFill>
            </a:endParaRPr>
          </a:p>
          <a:p>
            <a:pPr lvl="1"/>
            <a:endParaRPr lang="en-US"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What’s going on?</a:t>
            </a:r>
            <a:endParaRPr lang="en-US" dirty="0"/>
          </a:p>
        </p:txBody>
      </p:sp>
      <p:sp>
        <p:nvSpPr>
          <p:cNvPr id="3" name="Content Placeholder 2"/>
          <p:cNvSpPr>
            <a:spLocks noGrp="1"/>
          </p:cNvSpPr>
          <p:nvPr>
            <p:ph idx="1"/>
          </p:nvPr>
        </p:nvSpPr>
        <p:spPr/>
        <p:txBody>
          <a:bodyPr/>
          <a:lstStyle/>
          <a:p>
            <a:r>
              <a:rPr lang="en-US" dirty="0" smtClean="0"/>
              <a:t>Working to Reissue NMCARS</a:t>
            </a:r>
          </a:p>
          <a:p>
            <a:r>
              <a:rPr lang="en-US" dirty="0" smtClean="0"/>
              <a:t>Reviewing/Validating Component Clauses</a:t>
            </a:r>
          </a:p>
          <a:p>
            <a:r>
              <a:rPr lang="en-US" dirty="0" smtClean="0"/>
              <a:t>Service Acquisition Workshops</a:t>
            </a:r>
          </a:p>
          <a:p>
            <a:r>
              <a:rPr lang="en-US" dirty="0" smtClean="0"/>
              <a:t>Limitation on Amounts Available for Contract Services (Section 808)</a:t>
            </a:r>
          </a:p>
          <a:p>
            <a:r>
              <a:rPr lang="en-US" smtClean="0"/>
              <a:t>Accelerated Payments </a:t>
            </a:r>
            <a:r>
              <a:rPr lang="en-US" dirty="0" smtClean="0"/>
              <a:t>to Small Businesses</a:t>
            </a:r>
          </a:p>
          <a:p>
            <a:r>
              <a:rPr lang="en-US" dirty="0" smtClean="0"/>
              <a:t>Do Not Pay Legislation</a:t>
            </a:r>
          </a:p>
          <a:p>
            <a:r>
              <a:rPr lang="en-US" dirty="0" smtClean="0"/>
              <a:t>Elimination on Cap on Women-owned Small Businesses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CONTACT INFORMATION:</a:t>
            </a:r>
            <a:endParaRPr lang="en-US" dirty="0"/>
          </a:p>
        </p:txBody>
      </p:sp>
      <p:sp>
        <p:nvSpPr>
          <p:cNvPr id="3" name="Content Placeholder 2"/>
          <p:cNvSpPr>
            <a:spLocks noGrp="1"/>
          </p:cNvSpPr>
          <p:nvPr>
            <p:ph idx="1"/>
          </p:nvPr>
        </p:nvSpPr>
        <p:spPr/>
        <p:txBody>
          <a:bodyPr>
            <a:normAutofit/>
          </a:bodyPr>
          <a:lstStyle/>
          <a:p>
            <a:pPr>
              <a:buNone/>
            </a:pPr>
            <a:endParaRPr lang="en-US" sz="3000" dirty="0" smtClean="0"/>
          </a:p>
          <a:p>
            <a:pPr algn="ctr">
              <a:buNone/>
            </a:pPr>
            <a:r>
              <a:rPr lang="en-US" sz="3000" dirty="0" smtClean="0"/>
              <a:t>DENISE L. RANDOLPH</a:t>
            </a:r>
          </a:p>
          <a:p>
            <a:pPr algn="ctr">
              <a:buNone/>
            </a:pPr>
            <a:r>
              <a:rPr lang="en-US" sz="2600" dirty="0" smtClean="0"/>
              <a:t>Senior Procurement Analyst</a:t>
            </a:r>
          </a:p>
          <a:p>
            <a:pPr algn="ctr">
              <a:buNone/>
            </a:pPr>
            <a:r>
              <a:rPr lang="en-US" sz="2000" dirty="0" smtClean="0"/>
              <a:t>Office of the Assistant Secretary of the Navy</a:t>
            </a:r>
          </a:p>
          <a:p>
            <a:pPr algn="ctr">
              <a:buNone/>
            </a:pPr>
            <a:r>
              <a:rPr lang="en-US" sz="2000" dirty="0" smtClean="0"/>
              <a:t>(Research, Development &amp; Acquisition)</a:t>
            </a:r>
          </a:p>
          <a:p>
            <a:pPr algn="ctr">
              <a:buNone/>
            </a:pPr>
            <a:r>
              <a:rPr lang="en-US" sz="2000" dirty="0" smtClean="0"/>
              <a:t>Deputy Assistant Secretary of the Navy </a:t>
            </a:r>
          </a:p>
          <a:p>
            <a:pPr algn="ctr">
              <a:buNone/>
            </a:pPr>
            <a:r>
              <a:rPr lang="en-US" sz="2000" dirty="0" smtClean="0"/>
              <a:t>(Acquisition &amp; Procurement)</a:t>
            </a:r>
          </a:p>
          <a:p>
            <a:pPr algn="ctr">
              <a:buNone/>
            </a:pPr>
            <a:endParaRPr lang="en-US" sz="2100" dirty="0" smtClean="0"/>
          </a:p>
          <a:p>
            <a:pPr algn="ctr">
              <a:buNone/>
            </a:pPr>
            <a:r>
              <a:rPr lang="en-US" sz="2000" dirty="0" smtClean="0"/>
              <a:t>Office Email:  </a:t>
            </a:r>
            <a:r>
              <a:rPr lang="en-US" sz="2000" dirty="0" smtClean="0">
                <a:hlinkClick r:id="rId2"/>
              </a:rPr>
              <a:t>Denise.Randolph@navy.mil</a:t>
            </a:r>
            <a:endParaRPr lang="en-US" sz="2000" dirty="0" smtClean="0"/>
          </a:p>
          <a:p>
            <a:pPr algn="ctr">
              <a:buNone/>
            </a:pPr>
            <a:r>
              <a:rPr lang="en-US" sz="2000" dirty="0" smtClean="0"/>
              <a:t>Office Phone:  (703) 614-9767</a:t>
            </a:r>
          </a:p>
          <a:p>
            <a:pPr algn="ctr">
              <a:buNone/>
            </a:pPr>
            <a:r>
              <a:rPr lang="en-US" sz="2000" dirty="0" smtClean="0"/>
              <a:t>Personal Email:  </a:t>
            </a:r>
            <a:r>
              <a:rPr lang="en-US" sz="2000" dirty="0" smtClean="0">
                <a:hlinkClick r:id="rId3"/>
              </a:rPr>
              <a:t>DeniseRandolph@yahoo.com</a:t>
            </a:r>
            <a:r>
              <a:rPr lang="en-US" sz="2000"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CMRA Statute Summarized</a:t>
            </a:r>
            <a:endParaRPr lang="en-US" b="1" dirty="0"/>
          </a:p>
        </p:txBody>
      </p:sp>
      <p:sp>
        <p:nvSpPr>
          <p:cNvPr id="3" name="Content Placeholder 2"/>
          <p:cNvSpPr>
            <a:spLocks noGrp="1"/>
          </p:cNvSpPr>
          <p:nvPr>
            <p:ph idx="1"/>
          </p:nvPr>
        </p:nvSpPr>
        <p:spPr/>
        <p:txBody>
          <a:bodyPr>
            <a:normAutofit/>
          </a:bodyPr>
          <a:lstStyle/>
          <a:p>
            <a:pPr>
              <a:buNone/>
            </a:pPr>
            <a:r>
              <a:rPr lang="en-US" b="1" dirty="0" smtClean="0"/>
              <a:t>	</a:t>
            </a:r>
          </a:p>
          <a:p>
            <a:pPr>
              <a:buNone/>
            </a:pPr>
            <a:r>
              <a:rPr lang="en-US" sz="3600" b="1" dirty="0" smtClean="0"/>
              <a:t>	</a:t>
            </a:r>
            <a:r>
              <a:rPr lang="en-US" sz="3600" dirty="0" smtClean="0"/>
              <a:t>United States Code title 10, Section 2330a requires an annual inventory of contracted services including the number and cost of FTEs </a:t>
            </a:r>
            <a:endParaRPr lang="en-U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Overview of Statutory Requirements</a:t>
            </a:r>
            <a:endParaRPr lang="en-US" dirty="0"/>
          </a:p>
        </p:txBody>
      </p:sp>
      <p:sp>
        <p:nvSpPr>
          <p:cNvPr id="3" name="Content Placeholder 2"/>
          <p:cNvSpPr>
            <a:spLocks noGrp="1"/>
          </p:cNvSpPr>
          <p:nvPr>
            <p:ph idx="1"/>
          </p:nvPr>
        </p:nvSpPr>
        <p:spPr/>
        <p:txBody>
          <a:bodyPr>
            <a:noAutofit/>
          </a:bodyPr>
          <a:lstStyle/>
          <a:p>
            <a:r>
              <a:rPr lang="en-US" sz="3000" dirty="0" smtClean="0"/>
              <a:t>Description of the services purchased </a:t>
            </a:r>
          </a:p>
          <a:p>
            <a:r>
              <a:rPr lang="en-US" sz="3000" dirty="0" smtClean="0"/>
              <a:t>Description of the function and mission performed </a:t>
            </a:r>
          </a:p>
          <a:p>
            <a:r>
              <a:rPr lang="en-US" sz="3000" dirty="0" smtClean="0"/>
              <a:t>Identification of Personal Service Contracts </a:t>
            </a:r>
          </a:p>
          <a:p>
            <a:r>
              <a:rPr lang="en-US" sz="3000" dirty="0" smtClean="0"/>
              <a:t>Identification of the fiscal year when the activity first appeared in the section 2330a inventory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Overview of Statutory Requirements, con’t</a:t>
            </a:r>
            <a:endParaRPr lang="en-US" dirty="0"/>
          </a:p>
        </p:txBody>
      </p:sp>
      <p:sp>
        <p:nvSpPr>
          <p:cNvPr id="3" name="Content Placeholder 2"/>
          <p:cNvSpPr>
            <a:spLocks noGrp="1"/>
          </p:cNvSpPr>
          <p:nvPr>
            <p:ph idx="1"/>
          </p:nvPr>
        </p:nvSpPr>
        <p:spPr/>
        <p:txBody>
          <a:bodyPr>
            <a:normAutofit/>
          </a:bodyPr>
          <a:lstStyle/>
          <a:p>
            <a:r>
              <a:rPr lang="en-US" dirty="0" smtClean="0"/>
              <a:t>Contracting organization </a:t>
            </a:r>
          </a:p>
          <a:p>
            <a:r>
              <a:rPr lang="en-US" dirty="0" smtClean="0"/>
              <a:t>Type of contracting action </a:t>
            </a:r>
          </a:p>
          <a:p>
            <a:r>
              <a:rPr lang="en-US" dirty="0" smtClean="0"/>
              <a:t>Identification of non-DoD contracting agencies</a:t>
            </a:r>
          </a:p>
          <a:p>
            <a:r>
              <a:rPr lang="en-US" dirty="0" smtClean="0"/>
              <a:t>Funding source (appropriation type and operating agency) </a:t>
            </a:r>
          </a:p>
          <a:p>
            <a:r>
              <a:rPr lang="en-US" dirty="0" smtClean="0"/>
              <a:t>Identification whether contracts were performance-based contracts </a:t>
            </a:r>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Overview of Statutory Requirements, con’t</a:t>
            </a:r>
            <a:endParaRPr lang="en-US" b="1" dirty="0"/>
          </a:p>
        </p:txBody>
      </p:sp>
      <p:sp>
        <p:nvSpPr>
          <p:cNvPr id="3" name="Content Placeholder 2"/>
          <p:cNvSpPr>
            <a:spLocks noGrp="1"/>
          </p:cNvSpPr>
          <p:nvPr>
            <p:ph idx="1"/>
          </p:nvPr>
        </p:nvSpPr>
        <p:spPr/>
        <p:txBody>
          <a:bodyPr>
            <a:normAutofit fontScale="55000" lnSpcReduction="20000"/>
          </a:bodyPr>
          <a:lstStyle/>
          <a:p>
            <a:pPr>
              <a:buNone/>
            </a:pPr>
            <a:endParaRPr lang="en-US" sz="3400" dirty="0" smtClean="0"/>
          </a:p>
          <a:p>
            <a:r>
              <a:rPr lang="en-US" sz="3500" dirty="0" smtClean="0"/>
              <a:t>Extent of competition and identification of awards with more than one bid </a:t>
            </a:r>
          </a:p>
          <a:p>
            <a:r>
              <a:rPr lang="en-US" sz="3500" dirty="0" smtClean="0"/>
              <a:t>Identification of Small Business, Disadvantaged and Women-owned contractors </a:t>
            </a:r>
          </a:p>
          <a:p>
            <a:r>
              <a:rPr lang="en-US" sz="3500" dirty="0" smtClean="0"/>
              <a:t>Total invoiced amount </a:t>
            </a:r>
          </a:p>
          <a:p>
            <a:r>
              <a:rPr lang="en-US" sz="3500" dirty="0" smtClean="0"/>
              <a:t>Number of contractor employees, expressed as FTEs using direct labor hours and associated cost data collected from contractors</a:t>
            </a:r>
            <a:r>
              <a:rPr lang="en-US" sz="3500" baseline="30000" dirty="0" smtClean="0"/>
              <a:t>1</a:t>
            </a:r>
            <a:r>
              <a:rPr lang="en-US" sz="3400" baseline="30000" dirty="0" smtClean="0"/>
              <a:t> </a:t>
            </a:r>
          </a:p>
          <a:p>
            <a:pPr>
              <a:buNone/>
            </a:pPr>
            <a:endParaRPr lang="en-US" baseline="30000" dirty="0" smtClean="0"/>
          </a:p>
          <a:p>
            <a:pPr>
              <a:buNone/>
            </a:pPr>
            <a:endParaRPr lang="en-US" baseline="30000" dirty="0" smtClean="0"/>
          </a:p>
          <a:p>
            <a:pPr>
              <a:buNone/>
            </a:pPr>
            <a:endParaRPr lang="en-US" baseline="30000" dirty="0" smtClean="0"/>
          </a:p>
          <a:p>
            <a:pPr>
              <a:buNone/>
            </a:pPr>
            <a:endParaRPr lang="en-US" baseline="30000" dirty="0" smtClean="0"/>
          </a:p>
          <a:p>
            <a:pPr>
              <a:buNone/>
            </a:pPr>
            <a:endParaRPr lang="en-US" baseline="30000" dirty="0" smtClean="0"/>
          </a:p>
          <a:p>
            <a:pPr>
              <a:buNone/>
            </a:pPr>
            <a:endParaRPr lang="en-US" baseline="30000" dirty="0" smtClean="0"/>
          </a:p>
          <a:p>
            <a:pPr>
              <a:buNone/>
            </a:pPr>
            <a:endParaRPr lang="en-US" baseline="30000" dirty="0" smtClean="0"/>
          </a:p>
          <a:p>
            <a:pPr>
              <a:buNone/>
            </a:pPr>
            <a:r>
              <a:rPr lang="en-US" sz="2300" baseline="30000" dirty="0" smtClean="0"/>
              <a:t>1</a:t>
            </a:r>
            <a:r>
              <a:rPr lang="en-US" sz="2300" dirty="0" smtClean="0"/>
              <a:t> Section 2330a mentions that the number of contractor employees and associated cost data is to be collected from contractors, except that estimates may be used where such data is not available and cannot reasonably be made available </a:t>
            </a:r>
            <a:r>
              <a:rPr lang="en-US" dirty="0" smtClean="0"/>
              <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1066800"/>
          </a:xfrm>
        </p:spPr>
        <p:txBody>
          <a:bodyPr>
            <a:normAutofit fontScale="90000"/>
          </a:bodyPr>
          <a:lstStyle/>
          <a:p>
            <a:r>
              <a:rPr lang="en-US" dirty="0" smtClean="0"/>
              <a:t>Overview of DoD Full Year Appropriations Act 2011 Section 8108</a:t>
            </a:r>
            <a:endParaRPr lang="en-US" dirty="0"/>
          </a:p>
        </p:txBody>
      </p:sp>
      <p:sp>
        <p:nvSpPr>
          <p:cNvPr id="3" name="Content Placeholder 2"/>
          <p:cNvSpPr>
            <a:spLocks noGrp="1"/>
          </p:cNvSpPr>
          <p:nvPr>
            <p:ph idx="1"/>
          </p:nvPr>
        </p:nvSpPr>
        <p:spPr/>
        <p:txBody>
          <a:bodyPr>
            <a:normAutofit/>
          </a:bodyPr>
          <a:lstStyle/>
          <a:p>
            <a:r>
              <a:rPr lang="en-US" dirty="0" smtClean="0"/>
              <a:t>8108 (a) 	</a:t>
            </a:r>
          </a:p>
          <a:p>
            <a:pPr lvl="1"/>
            <a:r>
              <a:rPr lang="en-US" dirty="0" smtClean="0">
                <a:solidFill>
                  <a:schemeClr val="tx1"/>
                </a:solidFill>
              </a:rPr>
              <a:t>Not less than $2M shall be made available for leveraging the Army’s CMRA</a:t>
            </a:r>
          </a:p>
          <a:p>
            <a:pPr lvl="1"/>
            <a:r>
              <a:rPr lang="en-US" dirty="0" smtClean="0">
                <a:solidFill>
                  <a:schemeClr val="tx1"/>
                </a:solidFill>
              </a:rPr>
              <a:t>Army CMRA to be modified, as appropriate, for documenting the number of full-time contractor employees pursuant to United States Code title 10, section 2330a </a:t>
            </a:r>
          </a:p>
          <a:p>
            <a:pPr>
              <a:buNone/>
            </a:pPr>
            <a:endParaRPr lang="en-US"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1066800"/>
          </a:xfrm>
        </p:spPr>
        <p:txBody>
          <a:bodyPr>
            <a:normAutofit fontScale="90000"/>
          </a:bodyPr>
          <a:lstStyle/>
          <a:p>
            <a:r>
              <a:rPr lang="en-US" b="1" dirty="0" smtClean="0"/>
              <a:t>Overview of DoD Full Year Appropriations Act 2011 Section 8108</a:t>
            </a:r>
            <a:endParaRPr lang="en-US" dirty="0"/>
          </a:p>
        </p:txBody>
      </p:sp>
      <p:sp>
        <p:nvSpPr>
          <p:cNvPr id="3" name="Content Placeholder 2"/>
          <p:cNvSpPr>
            <a:spLocks noGrp="1"/>
          </p:cNvSpPr>
          <p:nvPr>
            <p:ph idx="1"/>
          </p:nvPr>
        </p:nvSpPr>
        <p:spPr/>
        <p:txBody>
          <a:bodyPr>
            <a:normAutofit/>
          </a:bodyPr>
          <a:lstStyle/>
          <a:p>
            <a:r>
              <a:rPr lang="en-US" dirty="0" smtClean="0"/>
              <a:t>8108 (c) </a:t>
            </a:r>
          </a:p>
          <a:p>
            <a:pPr lvl="1"/>
            <a:r>
              <a:rPr lang="en-US" dirty="0" smtClean="0">
                <a:solidFill>
                  <a:schemeClr val="tx1"/>
                </a:solidFill>
              </a:rPr>
              <a:t>Secretaries of the Army, Navy, Air Force, and the Directors of the Defense Agencies and Field Activities, in coordination with the Under Secretary of Defense for Personnel and Readiness, shall report to the congressional defense committees within 60 days of enactment of this Act their plan for documenting the number of full-time contractor employees as required by United States Code title 10, section 2330a </a:t>
            </a:r>
          </a:p>
          <a:p>
            <a:pPr>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CMRA System Features</a:t>
            </a:r>
            <a:endParaRPr lang="en-US" b="1" dirty="0"/>
          </a:p>
        </p:txBody>
      </p:sp>
      <p:sp>
        <p:nvSpPr>
          <p:cNvPr id="3" name="Content Placeholder 2"/>
          <p:cNvSpPr>
            <a:spLocks noGrp="1"/>
          </p:cNvSpPr>
          <p:nvPr>
            <p:ph idx="1"/>
          </p:nvPr>
        </p:nvSpPr>
        <p:spPr/>
        <p:txBody>
          <a:bodyPr>
            <a:normAutofit lnSpcReduction="10000"/>
          </a:bodyPr>
          <a:lstStyle/>
          <a:p>
            <a:r>
              <a:rPr lang="en-US" dirty="0" smtClean="0"/>
              <a:t>Web-based data collection tool for collecting contractor and sub-contractor direct labor hour, direct labor cost, direct non-labor costs, invoiced amount, location where work performed</a:t>
            </a:r>
          </a:p>
          <a:p>
            <a:r>
              <a:rPr lang="en-US" dirty="0" smtClean="0"/>
              <a:t>Secure, accredited web application with sign-in and security protocols with different access for different users</a:t>
            </a:r>
          </a:p>
          <a:p>
            <a:r>
              <a:rPr lang="en-US" dirty="0" smtClean="0"/>
              <a:t>Contractor verification through CAGE code</a:t>
            </a:r>
          </a:p>
          <a:p>
            <a:r>
              <a:rPr lang="en-US" dirty="0" smtClean="0"/>
              <a:t>Bulk data-loader function for loading data from EXCEL spreadsheets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CMRA System Features, con’t</a:t>
            </a:r>
            <a:endParaRPr lang="en-US" b="1" dirty="0"/>
          </a:p>
        </p:txBody>
      </p:sp>
      <p:sp>
        <p:nvSpPr>
          <p:cNvPr id="3" name="Content Placeholder 2"/>
          <p:cNvSpPr>
            <a:spLocks noGrp="1"/>
          </p:cNvSpPr>
          <p:nvPr>
            <p:ph idx="1"/>
          </p:nvPr>
        </p:nvSpPr>
        <p:spPr/>
        <p:txBody>
          <a:bodyPr>
            <a:normAutofit/>
          </a:bodyPr>
          <a:lstStyle/>
          <a:p>
            <a:r>
              <a:rPr lang="en-US" dirty="0" smtClean="0"/>
              <a:t>Collects contact information for contractor and COR/KO</a:t>
            </a:r>
          </a:p>
          <a:p>
            <a:r>
              <a:rPr lang="en-US" dirty="0" smtClean="0"/>
              <a:t>Search capability on pre-loaded contract data</a:t>
            </a:r>
          </a:p>
          <a:p>
            <a:r>
              <a:rPr lang="en-US" dirty="0" smtClean="0"/>
              <a:t>Fund cite pre-loaded from Army Contract Business Information System</a:t>
            </a:r>
          </a:p>
          <a:p>
            <a:r>
              <a:rPr lang="en-US" dirty="0" smtClean="0"/>
              <a:t>Data integrity look-up feature (e.g., UIC, Product Service Code)</a:t>
            </a:r>
          </a:p>
          <a:p>
            <a:r>
              <a:rPr lang="en-US" dirty="0" smtClean="0"/>
              <a:t>Controlled sub-contractor data entry role</a:t>
            </a:r>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150</TotalTime>
  <Words>865</Words>
  <Application>Microsoft Office PowerPoint</Application>
  <PresentationFormat>On-screen Show (4:3)</PresentationFormat>
  <Paragraphs>102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Urban</vt:lpstr>
      <vt:lpstr>DoN Contract Management Reporting Application (CMRA) </vt:lpstr>
      <vt:lpstr>CMRA Statute Summarized</vt:lpstr>
      <vt:lpstr>Overview of Statutory Requirements</vt:lpstr>
      <vt:lpstr>Overview of Statutory Requirements, con’t</vt:lpstr>
      <vt:lpstr>Overview of Statutory Requirements, con’t</vt:lpstr>
      <vt:lpstr>Overview of DoD Full Year Appropriations Act 2011 Section 8108</vt:lpstr>
      <vt:lpstr>Overview of DoD Full Year Appropriations Act 2011 Section 8108</vt:lpstr>
      <vt:lpstr>CMRA System Features</vt:lpstr>
      <vt:lpstr>CMRA System Features, con’t</vt:lpstr>
      <vt:lpstr>CMRA System Features, con’t</vt:lpstr>
      <vt:lpstr>CMRA Business Processes</vt:lpstr>
      <vt:lpstr>CMRA Business Processes, con’t</vt:lpstr>
      <vt:lpstr>Implementation in DON</vt:lpstr>
      <vt:lpstr>Implementation in DON, con’t</vt:lpstr>
      <vt:lpstr>CMRA going forward</vt:lpstr>
      <vt:lpstr>What’s going on?</vt:lpstr>
      <vt:lpstr>CONTACT INFORMATION:</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Enterprise-Wide Contract Management Reporting Application (eCMRA) and Other Department of the Navy Contracting Policy Topics</dc:title>
  <dc:creator>Denise Randolph</dc:creator>
  <cp:lastModifiedBy>Dale Cottongim</cp:lastModifiedBy>
  <cp:revision>22</cp:revision>
  <dcterms:created xsi:type="dcterms:W3CDTF">2013-01-14T19:09:11Z</dcterms:created>
  <dcterms:modified xsi:type="dcterms:W3CDTF">2013-01-17T12:02:21Z</dcterms:modified>
</cp:coreProperties>
</file>